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notesSlides/notesSlide48.xml" ContentType="application/vnd.openxmlformats-officedocument.presentationml.notes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notesSlides/notesSlide53.xml" ContentType="application/vnd.openxmlformats-officedocument.presentationml.notesSlid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notesSlides/notesSlide50.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notesSlides/notesSlide49.xml" ContentType="application/vnd.openxmlformats-officedocument.presentationml.notes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notesSlides/notesSlide54.xml" ContentType="application/vnd.openxmlformats-officedocument.presentationml.notesSlid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Default Extension="wdp" ContentType="image/vnd.ms-photo"/>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notesSlides/notesSlide51.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notesSlides/notesSlide55.xml" ContentType="application/vnd.openxmlformats-officedocument.presentationml.notesSlid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notesSlides/notesSlide43.xml" ContentType="application/vnd.openxmlformats-officedocument.presentationml.notes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notesSlides/notesSlide47.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52.xml" ContentType="application/vnd.openxmlformats-officedocument.presentationml.notes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59.xml" ContentType="application/vnd.openxmlformats-officedocument.presentationml.slide+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notesSlides/notesSlide40.xml" ContentType="application/vnd.openxmlformats-officedocument.presentationml.notesSlide+xml"/>
  <Default Extension="pdf" ContentType="application/pdf"/>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4030" r:id="rId1"/>
  </p:sldMasterIdLst>
  <p:notesMasterIdLst>
    <p:notesMasterId r:id="rId62"/>
  </p:notesMasterIdLst>
  <p:handoutMasterIdLst>
    <p:handoutMasterId r:id="rId63"/>
  </p:handoutMasterIdLst>
  <p:sldIdLst>
    <p:sldId id="289" r:id="rId2"/>
    <p:sldId id="282" r:id="rId3"/>
    <p:sldId id="330" r:id="rId4"/>
    <p:sldId id="334" r:id="rId5"/>
    <p:sldId id="385" r:id="rId6"/>
    <p:sldId id="386" r:id="rId7"/>
    <p:sldId id="352" r:id="rId8"/>
    <p:sldId id="388" r:id="rId9"/>
    <p:sldId id="353" r:id="rId10"/>
    <p:sldId id="389" r:id="rId11"/>
    <p:sldId id="354" r:id="rId12"/>
    <p:sldId id="332" r:id="rId13"/>
    <p:sldId id="335" r:id="rId14"/>
    <p:sldId id="390" r:id="rId15"/>
    <p:sldId id="384" r:id="rId16"/>
    <p:sldId id="391" r:id="rId17"/>
    <p:sldId id="374" r:id="rId18"/>
    <p:sldId id="392" r:id="rId19"/>
    <p:sldId id="387" r:id="rId20"/>
    <p:sldId id="348" r:id="rId21"/>
    <p:sldId id="394" r:id="rId22"/>
    <p:sldId id="349" r:id="rId23"/>
    <p:sldId id="375" r:id="rId24"/>
    <p:sldId id="331" r:id="rId25"/>
    <p:sldId id="351" r:id="rId26"/>
    <p:sldId id="336" r:id="rId27"/>
    <p:sldId id="350" r:id="rId28"/>
    <p:sldId id="381" r:id="rId29"/>
    <p:sldId id="378" r:id="rId30"/>
    <p:sldId id="333" r:id="rId31"/>
    <p:sldId id="356" r:id="rId32"/>
    <p:sldId id="337" r:id="rId33"/>
    <p:sldId id="362" r:id="rId34"/>
    <p:sldId id="363" r:id="rId35"/>
    <p:sldId id="364" r:id="rId36"/>
    <p:sldId id="343" r:id="rId37"/>
    <p:sldId id="369" r:id="rId38"/>
    <p:sldId id="380" r:id="rId39"/>
    <p:sldId id="339" r:id="rId40"/>
    <p:sldId id="316" r:id="rId41"/>
    <p:sldId id="338" r:id="rId42"/>
    <p:sldId id="346" r:id="rId43"/>
    <p:sldId id="357" r:id="rId44"/>
    <p:sldId id="288" r:id="rId45"/>
    <p:sldId id="355" r:id="rId46"/>
    <p:sldId id="358" r:id="rId47"/>
    <p:sldId id="325" r:id="rId48"/>
    <p:sldId id="360" r:id="rId49"/>
    <p:sldId id="359" r:id="rId50"/>
    <p:sldId id="379" r:id="rId51"/>
    <p:sldId id="377" r:id="rId52"/>
    <p:sldId id="376" r:id="rId53"/>
    <p:sldId id="368" r:id="rId54"/>
    <p:sldId id="395" r:id="rId55"/>
    <p:sldId id="365" r:id="rId56"/>
    <p:sldId id="340" r:id="rId57"/>
    <p:sldId id="367" r:id="rId58"/>
    <p:sldId id="342" r:id="rId59"/>
    <p:sldId id="372" r:id="rId60"/>
    <p:sldId id="373"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A4504C"/>
    <a:srgbClr val="FFFFDF"/>
    <a:srgbClr val="FFFFE1"/>
    <a:srgbClr val="FFFFDC"/>
    <a:srgbClr val="FFFFE6"/>
    <a:srgbClr val="AB0520"/>
    <a:srgbClr val="002147"/>
    <a:srgbClr val="980015"/>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3004" autoAdjust="0"/>
    <p:restoredTop sz="76430" autoAdjust="0"/>
  </p:normalViewPr>
  <p:slideViewPr>
    <p:cSldViewPr snapToGrid="0" snapToObjects="1">
      <p:cViewPr>
        <p:scale>
          <a:sx n="100" d="100"/>
          <a:sy n="100" d="100"/>
        </p:scale>
        <p:origin x="-664" y="136"/>
      </p:cViewPr>
      <p:guideLst>
        <p:guide orient="horz" pos="2160"/>
        <p:guide pos="2880"/>
      </p:guideLst>
    </p:cSldViewPr>
  </p:slideViewPr>
  <p:outlineViewPr>
    <p:cViewPr>
      <p:scale>
        <a:sx n="33" d="100"/>
        <a:sy n="33" d="100"/>
      </p:scale>
      <p:origin x="0" y="13344"/>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CB7255-48E7-1344-A74A-85753AA61BB8}" type="datetimeFigureOut">
              <a:rPr lang="en-US" smtClean="0"/>
              <a:pPr/>
              <a:t>8/12/14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A93573-7E0C-AA45-95C8-52289E4C6DC9}"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DEECFE-13AF-934C-8E15-F7588155FB12}" type="datetimeFigureOut">
              <a:rPr lang="en-US" smtClean="0"/>
              <a:pPr/>
              <a:t>8/12/14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EA4FAC-3B65-B24F-83AF-B28292591E08}"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Welcome!  My dissertation is about “Identifying</a:t>
            </a:r>
            <a:r>
              <a:rPr lang="en-US" baseline="0" dirty="0" smtClean="0"/>
              <a:t> </a:t>
            </a:r>
            <a:r>
              <a:rPr lang="en-US" dirty="0" smtClean="0"/>
              <a:t>…”</a:t>
            </a:r>
          </a:p>
          <a:p>
            <a:endParaRPr lang="en-US" dirty="0" smtClean="0"/>
          </a:p>
          <a:p>
            <a:r>
              <a:rPr lang="en-US" dirty="0" smtClean="0"/>
              <a:t>Now </a:t>
            </a:r>
            <a:r>
              <a:rPr lang="en-US" baseline="0" dirty="0" smtClean="0"/>
              <a:t>that’s a long title with a lot of words.  So let’s find out what it means.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There are many good text corpora available.</a:t>
            </a:r>
          </a:p>
          <a:p>
            <a:endParaRPr lang="en-US" baseline="0" dirty="0" smtClean="0"/>
          </a:p>
          <a:p>
            <a:r>
              <a:rPr lang="en-US" b="1" baseline="0" dirty="0" smtClean="0"/>
              <a:t>The best option that we found is the English </a:t>
            </a:r>
            <a:r>
              <a:rPr lang="en-US" b="1" baseline="0" dirty="0" err="1" smtClean="0"/>
              <a:t>Gigaword</a:t>
            </a:r>
            <a:r>
              <a:rPr lang="en-US" b="1" baseline="0" dirty="0" smtClean="0"/>
              <a:t> 5</a:t>
            </a:r>
            <a:r>
              <a:rPr lang="en-US" b="1" baseline="30000" dirty="0" smtClean="0"/>
              <a:t>th</a:t>
            </a:r>
            <a:r>
              <a:rPr lang="en-US" b="1" baseline="0" dirty="0" smtClean="0"/>
              <a:t> edition corpus</a:t>
            </a:r>
            <a:r>
              <a:rPr lang="en-US" baseline="0" dirty="0" smtClean="0"/>
              <a:t>, which is a comprehensive archive of newswire articles.  It’s moderately sized at 26GB, which is about perfect for our needs.  It is sufficiently large for information extraction, but is small enough to allow for rapid development.  We certainly don’t want to wait hours searching through a larger corpus while developing our models.  This is the primary corpus that we used.</a:t>
            </a:r>
          </a:p>
          <a:p>
            <a:r>
              <a:rPr lang="en-US" baseline="0" dirty="0" smtClean="0"/>
              <a:t>-</a:t>
            </a:r>
          </a:p>
          <a:p>
            <a:r>
              <a:rPr lang="en-US" b="1" baseline="0" dirty="0" smtClean="0"/>
              <a:t>Before settling on the </a:t>
            </a:r>
            <a:r>
              <a:rPr lang="en-US" b="1" baseline="0" dirty="0" err="1" smtClean="0"/>
              <a:t>Gigaword</a:t>
            </a:r>
            <a:r>
              <a:rPr lang="en-US" b="1" baseline="0" dirty="0" smtClean="0"/>
              <a:t> corpus, we </a:t>
            </a:r>
            <a:r>
              <a:rPr lang="en-US" baseline="0" dirty="0" smtClean="0"/>
              <a:t>also examined other corpora.  Such as the Google Web N-gram corpus, which is built from 1 trillion word tokens from the web.  Unfortunately, it only contains </a:t>
            </a:r>
            <a:r>
              <a:rPr lang="en-US" baseline="0" dirty="0" err="1" smtClean="0"/>
              <a:t>n</a:t>
            </a:r>
            <a:r>
              <a:rPr lang="en-US" baseline="0" dirty="0" smtClean="0"/>
              <a:t>-grams up to 5-grams; and for our purposes, 5-grams offer too little in context to be useful.</a:t>
            </a:r>
          </a:p>
          <a:p>
            <a:r>
              <a:rPr lang="en-US" baseline="0" dirty="0" smtClean="0"/>
              <a:t>-</a:t>
            </a:r>
          </a:p>
          <a:p>
            <a:r>
              <a:rPr lang="en-US" b="1" baseline="0" dirty="0" smtClean="0"/>
              <a:t>We also tried generating a corpus from streaming </a:t>
            </a:r>
            <a:r>
              <a:rPr lang="en-US" baseline="0" dirty="0" smtClean="0"/>
              <a:t>Tweets using Twitter.  After one month of collection, we found out that the information contained in most Tweets are pretty bad (e.g. “why do I keep chasing after bad boys, #</a:t>
            </a:r>
            <a:r>
              <a:rPr lang="en-US" baseline="0" dirty="0" err="1" smtClean="0"/>
              <a:t>smh</a:t>
            </a:r>
            <a:r>
              <a:rPr lang="en-US" baseline="0" dirty="0" smtClean="0"/>
              <a:t>”).</a:t>
            </a:r>
          </a:p>
          <a:p>
            <a:r>
              <a:rPr lang="en-US" baseline="0" dirty="0" smtClean="0"/>
              <a:t>-</a:t>
            </a:r>
          </a:p>
          <a:p>
            <a:r>
              <a:rPr lang="en-US" b="1" baseline="0" dirty="0" smtClean="0"/>
              <a:t>Lastly, the World Wide Web is enticing, but </a:t>
            </a:r>
            <a:r>
              <a:rPr lang="en-US" baseline="0" dirty="0" smtClean="0"/>
              <a:t>at the moment we don’t have the capabilities to query the entire web.  The ClueWeb09 corpus offers an offline version of the web, but at the moment we also don’t have the resources to index 1 billion pages in a timely manner.  However, we believe that the ClueWeb09 corpus is still an interesting option, and propose to examine it in the future.</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we have a solid understanding of the problem, as</a:t>
            </a:r>
            <a:r>
              <a:rPr lang="en-US" baseline="0" dirty="0" smtClean="0"/>
              <a:t> well as the necessary data to work with.  It’s time to look at the models.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start with an</a:t>
            </a:r>
            <a:r>
              <a:rPr lang="en-US" baseline="0" dirty="0" smtClean="0"/>
              <a:t> overview of the proposed system.  </a:t>
            </a:r>
            <a:r>
              <a:rPr lang="en-US" dirty="0" smtClean="0"/>
              <a:t>Given a video, the</a:t>
            </a:r>
            <a:r>
              <a:rPr lang="en-US" baseline="0" dirty="0" smtClean="0"/>
              <a:t> known contextual information</a:t>
            </a:r>
            <a:r>
              <a:rPr lang="en-US" dirty="0" smtClean="0"/>
              <a:t> comes into the system as a</a:t>
            </a:r>
            <a:r>
              <a:rPr lang="en-US" baseline="0" dirty="0" smtClean="0"/>
              <a:t> list of detections, or tags.</a:t>
            </a:r>
          </a:p>
          <a:p>
            <a:endParaRPr lang="en-US" baseline="0" dirty="0" smtClean="0"/>
          </a:p>
          <a:p>
            <a:r>
              <a:rPr lang="en-US" sz="1200" b="1" kern="1200" dirty="0" smtClean="0">
                <a:solidFill>
                  <a:schemeClr val="tx1"/>
                </a:solidFill>
                <a:latin typeface="+mn-lt"/>
                <a:ea typeface="+mn-ea"/>
                <a:cs typeface="+mn-cs"/>
              </a:rPr>
              <a:t>These detections are then parsed into </a:t>
            </a:r>
            <a:r>
              <a:rPr lang="en-US" sz="1200" b="1"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of detections by their types – we refer to these as query </a:t>
            </a:r>
            <a:r>
              <a:rPr lang="en-US" sz="1200"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Query </a:t>
            </a:r>
            <a:r>
              <a:rPr lang="en-US" sz="1200"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follow specific typing patterns, such as an (activity, actor-type) pattern.</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One could use any type of patterns involving </a:t>
            </a:r>
            <a:r>
              <a:rPr lang="en-US" sz="1200" kern="1200" baseline="0" dirty="0" smtClean="0">
                <a:solidFill>
                  <a:schemeClr val="tx1"/>
                </a:solidFill>
                <a:latin typeface="+mn-lt"/>
                <a:ea typeface="+mn-ea"/>
                <a:cs typeface="+mn-cs"/>
              </a:rPr>
              <a:t>any amount of context from the input detections, but we found that our system can perform quite well given just the activity and actor-type.</a:t>
            </a:r>
          </a:p>
          <a:p>
            <a:endParaRPr lang="en-US" sz="1200" kern="1200" baseline="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The important</a:t>
            </a:r>
            <a:r>
              <a:rPr lang="en-US" sz="1200" b="1" kern="1200" baseline="0" dirty="0" smtClean="0">
                <a:solidFill>
                  <a:schemeClr val="tx1"/>
                </a:solidFill>
                <a:latin typeface="+mn-lt"/>
                <a:ea typeface="+mn-ea"/>
                <a:cs typeface="+mn-cs"/>
              </a:rPr>
              <a:t> thing that I want to emphasize in this diagram, is the Information Extraction Model box.  </a:t>
            </a:r>
            <a:r>
              <a:rPr lang="en-US" sz="1200" kern="1200" baseline="0" dirty="0" smtClean="0">
                <a:solidFill>
                  <a:schemeClr val="tx1"/>
                </a:solidFill>
                <a:latin typeface="+mn-lt"/>
                <a:ea typeface="+mn-ea"/>
                <a:cs typeface="+mn-cs"/>
              </a:rPr>
              <a:t>This is what we will be talking about in the section.  I will present several different ways in which we can implement this box.  They all differ in implementation.  But the most important thing is that they all try to achieve the same thing.</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They all take</a:t>
            </a:r>
            <a:r>
              <a:rPr lang="en-US" sz="1200" kern="1200" baseline="0" dirty="0" smtClean="0">
                <a:solidFill>
                  <a:schemeClr val="tx1"/>
                </a:solidFill>
                <a:latin typeface="+mn-lt"/>
                <a:ea typeface="+mn-ea"/>
                <a:cs typeface="+mn-cs"/>
              </a:rPr>
              <a:t> query </a:t>
            </a:r>
            <a:r>
              <a:rPr lang="en-US" sz="1200" kern="1200" baseline="0" dirty="0" err="1" smtClean="0">
                <a:solidFill>
                  <a:schemeClr val="tx1"/>
                </a:solidFill>
                <a:latin typeface="+mn-lt"/>
                <a:ea typeface="+mn-ea"/>
                <a:cs typeface="+mn-cs"/>
              </a:rPr>
              <a:t>tuples</a:t>
            </a:r>
            <a:r>
              <a:rPr lang="en-US" sz="1200" kern="1200" baseline="0" dirty="0" smtClean="0">
                <a:solidFill>
                  <a:schemeClr val="tx1"/>
                </a:solidFill>
                <a:latin typeface="+mn-lt"/>
                <a:ea typeface="+mn-ea"/>
                <a:cs typeface="+mn-cs"/>
              </a:rPr>
              <a:t> as input, and output a distribution over mental states.  </a:t>
            </a:r>
            <a:r>
              <a:rPr lang="en-US" sz="1200" b="1" kern="1200" baseline="0" dirty="0" smtClean="0">
                <a:solidFill>
                  <a:schemeClr val="tx1"/>
                </a:solidFill>
                <a:latin typeface="+mn-lt"/>
                <a:ea typeface="+mn-ea"/>
                <a:cs typeface="+mn-cs"/>
              </a:rPr>
              <a:t>The list of mental states to form a distribution over, is given by a seed set of mental states, and that is what I will talk about next.</a:t>
            </a:r>
          </a:p>
          <a:p>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As I’ve mentioned, asides from the query </a:t>
            </a:r>
            <a:r>
              <a:rPr lang="en-US" b="1" baseline="0" dirty="0" err="1" smtClean="0"/>
              <a:t>tuples</a:t>
            </a:r>
            <a:r>
              <a:rPr lang="en-US" b="1" baseline="0" dirty="0" smtClean="0"/>
              <a:t>, our </a:t>
            </a:r>
            <a:r>
              <a:rPr lang="en-US" baseline="0" dirty="0" smtClean="0"/>
              <a:t>information extraction models also take an initial seed set of 160 mental state labels. </a:t>
            </a:r>
            <a:r>
              <a:rPr lang="en-US" b="1" baseline="0" dirty="0" smtClean="0"/>
              <a:t>This seed set tells the models </a:t>
            </a:r>
            <a:r>
              <a:rPr lang="en-US" baseline="0" dirty="0" smtClean="0"/>
              <a:t>what mental state labels to search for during the extraction phrase, and ultimately what labels to build a distribution over.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We generated this seed set by taking </a:t>
            </a:r>
            <a:r>
              <a:rPr lang="en-US" baseline="0" dirty="0" smtClean="0"/>
              <a:t>mental and emotional states from popular dictionaries, such as the Profile of Mood States psychological test, and </a:t>
            </a:r>
            <a:r>
              <a:rPr lang="en-US" baseline="0" dirty="0" err="1" smtClean="0"/>
              <a:t>Plutchik’s</a:t>
            </a:r>
            <a:r>
              <a:rPr lang="en-US" baseline="0" dirty="0" smtClean="0"/>
              <a:t> wheel of emotions.  </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Also,</a:t>
            </a:r>
            <a:r>
              <a:rPr lang="en-US" b="1" baseline="0" dirty="0" smtClean="0"/>
              <a:t> </a:t>
            </a:r>
            <a:r>
              <a:rPr lang="en-US" b="1" dirty="0" smtClean="0"/>
              <a:t>we do limit the set of possible actor types </a:t>
            </a:r>
            <a:r>
              <a:rPr lang="en-US" dirty="0" smtClean="0"/>
              <a:t>to</a:t>
            </a:r>
            <a:r>
              <a:rPr lang="en-US" baseline="0" dirty="0" smtClean="0"/>
              <a:t> a small set of detections, all of which could be reasonably expected from the current state-of-the-art technologies in computer vision.</a:t>
            </a:r>
          </a:p>
          <a:p>
            <a:r>
              <a:rPr lang="en-US" baseline="0" dirty="0" smtClean="0"/>
              <a:t>-</a:t>
            </a:r>
          </a:p>
          <a:p>
            <a:r>
              <a:rPr lang="en-US" b="1" dirty="0" smtClean="0"/>
              <a:t>Moreover,</a:t>
            </a:r>
            <a:r>
              <a:rPr lang="en-US" b="1" baseline="0" dirty="0" smtClean="0"/>
              <a:t> for each actor-type detection, we use the </a:t>
            </a:r>
            <a:r>
              <a:rPr lang="en-US" b="1" baseline="0" dirty="0" err="1" smtClean="0"/>
              <a:t>WordNet</a:t>
            </a:r>
            <a:r>
              <a:rPr lang="en-US" b="1" baseline="0" dirty="0" smtClean="0"/>
              <a:t> dictionary </a:t>
            </a:r>
            <a:r>
              <a:rPr lang="en-US" baseline="0" dirty="0" smtClean="0"/>
              <a:t>to look for the most frequently used synonyms of that actor type and then adding all found synonyms to our detection set.  For example, the policeman tag would generate an additional “officer” tag.</a:t>
            </a:r>
          </a:p>
          <a:p>
            <a:endParaRPr lang="en-US" baseline="0" dirty="0" smtClean="0"/>
          </a:p>
          <a:p>
            <a:r>
              <a:rPr lang="en-US" b="1" baseline="0" dirty="0" smtClean="0"/>
              <a:t>This allows us to expand</a:t>
            </a:r>
            <a:r>
              <a:rPr lang="en-US" baseline="0" dirty="0" smtClean="0"/>
              <a:t> the set of query </a:t>
            </a:r>
            <a:r>
              <a:rPr lang="en-US" baseline="0" dirty="0" err="1" smtClean="0"/>
              <a:t>tuples</a:t>
            </a:r>
            <a:r>
              <a:rPr lang="en-US" baseline="0" dirty="0" smtClean="0"/>
              <a:t> for each video.</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again, the input into our</a:t>
            </a:r>
            <a:r>
              <a:rPr lang="en-US" b="1" baseline="0" dirty="0" smtClean="0"/>
              <a:t> information extraction model are</a:t>
            </a:r>
            <a:r>
              <a:rPr lang="en-US" baseline="0" dirty="0" smtClean="0"/>
              <a:t>: detections are query </a:t>
            </a:r>
            <a:r>
              <a:rPr lang="en-US" baseline="0" dirty="0" err="1" smtClean="0"/>
              <a:t>tuples</a:t>
            </a:r>
            <a:r>
              <a:rPr lang="en-US" baseline="0" dirty="0" smtClean="0"/>
              <a:t> and a seed set of 160 mental state labels.</a:t>
            </a:r>
          </a:p>
          <a:p>
            <a:endParaRPr lang="en-US" baseline="0" dirty="0" smtClean="0"/>
          </a:p>
          <a:p>
            <a:r>
              <a:rPr lang="en-US" baseline="0" dirty="0" smtClean="0"/>
              <a:t>The expected output is a response distribution over mental states.</a:t>
            </a:r>
          </a:p>
          <a:p>
            <a:r>
              <a:rPr lang="en-US" baseline="0" dirty="0" smtClean="0"/>
              <a:t>-</a:t>
            </a:r>
          </a:p>
          <a:p>
            <a:r>
              <a:rPr lang="en-US" b="1" baseline="0" dirty="0" smtClean="0"/>
              <a:t>I will now discuss 3 different ways </a:t>
            </a:r>
            <a:r>
              <a:rPr lang="en-US" baseline="0" dirty="0" smtClean="0"/>
              <a:t>for implementing this information extraction model.  All of which will output a response distribution over mental states.</a:t>
            </a:r>
          </a:p>
          <a:p>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model is called the</a:t>
            </a:r>
            <a:r>
              <a:rPr lang="en-US" baseline="0" dirty="0" smtClean="0"/>
              <a:t> vector model.  </a:t>
            </a:r>
            <a:r>
              <a:rPr lang="en-US" dirty="0" smtClean="0"/>
              <a:t>The main idea is</a:t>
            </a:r>
            <a:r>
              <a:rPr lang="en-US" baseline="0" dirty="0" smtClean="0"/>
              <a:t> </a:t>
            </a:r>
            <a:r>
              <a:rPr lang="en-US" dirty="0" smtClean="0"/>
              <a:t>to train a recurrent neural network language model on</a:t>
            </a:r>
            <a:r>
              <a:rPr lang="en-US" baseline="0" dirty="0" smtClean="0"/>
              <a:t> the </a:t>
            </a:r>
            <a:r>
              <a:rPr lang="en-US" baseline="0" dirty="0" err="1" smtClean="0"/>
              <a:t>Gigaword</a:t>
            </a:r>
            <a:r>
              <a:rPr lang="en-US" baseline="0" dirty="0" smtClean="0"/>
              <a:t> corpus, and then using the trained network to map words into a 600-dimensional latent vector space. </a:t>
            </a:r>
          </a:p>
          <a:p>
            <a:r>
              <a:rPr lang="en-US" baseline="0" dirty="0" smtClean="0"/>
              <a:t>-</a:t>
            </a:r>
          </a:p>
          <a:p>
            <a:r>
              <a:rPr lang="en-US" b="1" baseline="0" dirty="0" smtClean="0"/>
              <a:t>Here’s a simple illustration of what that means</a:t>
            </a:r>
            <a:r>
              <a:rPr lang="en-US" baseline="0" dirty="0" smtClean="0"/>
              <a:t>.  We use the trained network to project mental states like the label mad to the vector (</a:t>
            </a:r>
            <a:r>
              <a:rPr lang="en-US" baseline="0" dirty="0" err="1" smtClean="0"/>
              <a:t>v</a:t>
            </a:r>
            <a:r>
              <a:rPr lang="en-US" baseline="0" dirty="0" smtClean="0"/>
              <a:t>-mad), where </a:t>
            </a:r>
            <a:r>
              <a:rPr lang="en-US" baseline="0" dirty="0" err="1" smtClean="0"/>
              <a:t>v</a:t>
            </a:r>
            <a:r>
              <a:rPr lang="en-US" baseline="0" dirty="0" smtClean="0"/>
              <a:t>-mad is a 600-dimentional vector that belongs to some latent vector space generated by this model.  Similarly we can map any other word to their corresponding vector representation.</a:t>
            </a:r>
          </a:p>
          <a:p>
            <a:r>
              <a:rPr lang="en-US" baseline="0" dirty="0" smtClean="0"/>
              <a:t>-</a:t>
            </a:r>
          </a:p>
          <a:p>
            <a:r>
              <a:rPr lang="en-US" b="1" baseline="0" dirty="0" smtClean="0"/>
              <a:t>We then compare the vector representations of these words in this latent space</a:t>
            </a:r>
            <a:r>
              <a:rPr lang="en-US" baseline="0" dirty="0" smtClean="0"/>
              <a:t>.  The hypothesis is that in this latent space, similar words will project to similar vectors and dissimilar words will project to dissimilar vectors, where similarity is measured as the angle between two vectors.  For example, consider a simple 2D space, where words are mapped to 2-dimensional vectors.  </a:t>
            </a:r>
            <a:r>
              <a:rPr lang="en-US" b="1" baseline="0" dirty="0" smtClean="0"/>
              <a:t>Then we would expect the angle between the vectors for mad and angry </a:t>
            </a:r>
            <a:r>
              <a:rPr lang="en-US" baseline="0" dirty="0" smtClean="0"/>
              <a:t>to be small, while the angle between mad and sad should be much bigger.</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We can apply the same general idea to our problem.</a:t>
            </a:r>
          </a:p>
          <a:p>
            <a:endParaRPr lang="en-US" baseline="0" dirty="0" smtClean="0"/>
          </a:p>
          <a:p>
            <a:r>
              <a:rPr lang="en-US" b="1" baseline="0" dirty="0" smtClean="0"/>
              <a:t>Suppose now instead of the </a:t>
            </a:r>
            <a:r>
              <a:rPr lang="en-US" b="1" baseline="0" dirty="0" err="1" smtClean="0"/>
              <a:t>vmad</a:t>
            </a:r>
            <a:r>
              <a:rPr lang="en-US" b="1" baseline="0" dirty="0" smtClean="0"/>
              <a:t> vector, we have a context-vector that represents our query </a:t>
            </a:r>
            <a:r>
              <a:rPr lang="en-US" b="1" baseline="0" dirty="0" err="1" smtClean="0"/>
              <a:t>tuple</a:t>
            </a:r>
            <a:r>
              <a:rPr lang="en-US" b="1" baseline="0" dirty="0" smtClean="0"/>
              <a:t>.  </a:t>
            </a:r>
            <a:r>
              <a:rPr lang="en-US" baseline="0" dirty="0" smtClean="0"/>
              <a:t>Clearly, there are some mental state labels are closer to this context-vector in this latent space.  </a:t>
            </a:r>
            <a:r>
              <a:rPr lang="en-US" b="1" baseline="0" dirty="0" smtClean="0"/>
              <a:t>We can compute the similarity between this context-vector to each of the mental state label in our seed set, and generate a distribution over mental state labels based on these scores.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To compute a context-vector for a query </a:t>
            </a:r>
            <a:r>
              <a:rPr lang="en-US" b="1" baseline="0" dirty="0" err="1" smtClean="0"/>
              <a:t>tuple</a:t>
            </a:r>
            <a:r>
              <a:rPr lang="en-US" b="1" baseline="0" dirty="0" smtClean="0"/>
              <a:t>, </a:t>
            </a:r>
            <a:r>
              <a:rPr lang="en-US" baseline="0" dirty="0" smtClean="0"/>
              <a:t>we simply aggregate the vectors of the search terms.</a:t>
            </a:r>
          </a:p>
          <a:p>
            <a:r>
              <a:rPr lang="en-US" baseline="0" dirty="0" smtClean="0"/>
              <a:t/>
            </a:r>
            <a:br>
              <a:rPr lang="en-US" baseline="0" dirty="0" smtClean="0"/>
            </a:br>
            <a:r>
              <a:rPr lang="en-US" baseline="0" dirty="0" smtClean="0"/>
              <a:t>For example, the context vector for the </a:t>
            </a:r>
            <a:r>
              <a:rPr lang="en-US" baseline="0" dirty="0" err="1" smtClean="0"/>
              <a:t>tuple</a:t>
            </a:r>
            <a:r>
              <a:rPr lang="en-US" baseline="0" dirty="0" smtClean="0"/>
              <a:t> (chase, policeman) is simple the sum of the chase vector and the policeman vector.</a:t>
            </a:r>
          </a:p>
          <a:p>
            <a:r>
              <a:rPr lang="en-US" baseline="0" dirty="0" smtClean="0"/>
              <a:t>-</a:t>
            </a:r>
          </a:p>
          <a:p>
            <a:r>
              <a:rPr lang="en-US" b="1" baseline="0" dirty="0" smtClean="0"/>
              <a:t>We compute the similarity between the context-vector to each </a:t>
            </a:r>
            <a:r>
              <a:rPr lang="en-US" baseline="0" dirty="0" smtClean="0"/>
              <a:t>mental state label </a:t>
            </a:r>
            <a:r>
              <a:rPr lang="en-US" baseline="0" dirty="0" err="1" smtClean="0"/>
              <a:t>m</a:t>
            </a:r>
            <a:r>
              <a:rPr lang="en-US" baseline="0" dirty="0" smtClean="0"/>
              <a:t> from the seed set using the cosine similarity.</a:t>
            </a:r>
          </a:p>
          <a:p>
            <a:r>
              <a:rPr lang="en-US" baseline="0" dirty="0" smtClean="0"/>
              <a:t>-</a:t>
            </a:r>
          </a:p>
          <a:p>
            <a:r>
              <a:rPr lang="en-US" baseline="0" dirty="0" smtClean="0"/>
              <a:t>This generates 160 different similarity scores, one per mental state from our seed set.  By normalizing this list of sores, we come up with a single distribution of mental states for each query </a:t>
            </a:r>
            <a:r>
              <a:rPr lang="en-US" baseline="0" dirty="0" err="1" smtClean="0"/>
              <a:t>tuple</a:t>
            </a:r>
            <a:r>
              <a:rPr lang="en-US" baseline="0" dirty="0" smtClean="0"/>
              <a:t>.  We simply average across all query </a:t>
            </a:r>
            <a:r>
              <a:rPr lang="en-US" baseline="0" dirty="0" err="1" smtClean="0"/>
              <a:t>tuples</a:t>
            </a:r>
            <a:r>
              <a:rPr lang="en-US" baseline="0" dirty="0" smtClean="0"/>
              <a:t> to come up with one distribution for the video.</a:t>
            </a:r>
          </a:p>
          <a:p>
            <a:endParaRPr lang="en-US" baseline="0" dirty="0" smtClean="0"/>
          </a:p>
          <a:p>
            <a:r>
              <a:rPr lang="en-US" b="1" baseline="0" dirty="0" smtClean="0"/>
              <a:t>Lastly, we prune this distribution by taking the top elements that make up some percentage of the total distribution weight</a:t>
            </a:r>
            <a:r>
              <a:rPr lang="en-US" baseline="0" dirty="0" smtClean="0"/>
              <a:t>, and this becomes the output response distribution.</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2</a:t>
            </a:r>
            <a:r>
              <a:rPr lang="en-US" baseline="30000" dirty="0" smtClean="0"/>
              <a:t>nd</a:t>
            </a:r>
            <a:r>
              <a:rPr lang="en-US" dirty="0" smtClean="0"/>
              <a:t> model is the sentence co-occurrence model.  The idea is simple:</a:t>
            </a:r>
            <a:r>
              <a:rPr lang="en-US" baseline="0" dirty="0" smtClean="0"/>
              <a:t> </a:t>
            </a:r>
            <a:r>
              <a:rPr lang="en-US" b="1" dirty="0" smtClean="0"/>
              <a:t>Words in the same sentence are likely to be related.</a:t>
            </a:r>
          </a:p>
          <a:p>
            <a:endParaRPr lang="en-US" baseline="0" dirty="0" smtClean="0"/>
          </a:p>
          <a:p>
            <a:r>
              <a:rPr lang="en-US" baseline="0" dirty="0" smtClean="0"/>
              <a:t>So we would like to rank mental state labels based on the likelihood that they </a:t>
            </a:r>
            <a:r>
              <a:rPr lang="en-US" b="1" baseline="0" dirty="0" smtClean="0"/>
              <a:t>appear in sentences cued by query </a:t>
            </a:r>
            <a:r>
              <a:rPr lang="en-US" b="1" baseline="0" dirty="0" err="1" smtClean="0"/>
              <a:t>tuples</a:t>
            </a:r>
            <a:r>
              <a:rPr lang="en-US" b="1" baseline="0" dirty="0" smtClean="0"/>
              <a:t>.</a:t>
            </a:r>
          </a:p>
          <a:p>
            <a:r>
              <a:rPr lang="en-US" baseline="0" dirty="0" smtClean="0"/>
              <a:t>-</a:t>
            </a:r>
          </a:p>
          <a:p>
            <a:r>
              <a:rPr lang="en-US" b="1" baseline="0" dirty="0" smtClean="0"/>
              <a:t>That is we are interested in the conditional </a:t>
            </a:r>
            <a:r>
              <a:rPr lang="en-US" baseline="0" dirty="0" smtClean="0"/>
              <a:t>probability that a mental state label </a:t>
            </a:r>
            <a:r>
              <a:rPr lang="en-US" baseline="0" dirty="0" err="1" smtClean="0"/>
              <a:t>m</a:t>
            </a:r>
            <a:r>
              <a:rPr lang="en-US" baseline="0" dirty="0" smtClean="0"/>
              <a:t> would occur in a sentence, given that we already observed the desired activity and actor-type in the same sentence.  Where the activity and actor-type are given by a query </a:t>
            </a:r>
            <a:r>
              <a:rPr lang="en-US" baseline="0" dirty="0" err="1" smtClean="0"/>
              <a:t>tuple</a:t>
            </a:r>
            <a:r>
              <a:rPr lang="en-US" baseline="0" dirty="0" smtClean="0"/>
              <a:t>. </a:t>
            </a:r>
          </a:p>
          <a:p>
            <a:r>
              <a:rPr lang="en-US" b="0" baseline="0" dirty="0" smtClean="0"/>
              <a:t>-</a:t>
            </a:r>
          </a:p>
          <a:p>
            <a:r>
              <a:rPr lang="en-US" b="1" baseline="0" dirty="0" smtClean="0"/>
              <a:t>Now normally, we can compute this probability directly using the </a:t>
            </a:r>
            <a:r>
              <a:rPr lang="en-US" baseline="0" dirty="0" smtClean="0"/>
              <a:t>relative frequencies from the data.  For example, </a:t>
            </a:r>
            <a:r>
              <a:rPr lang="en-US" baseline="0" dirty="0" err="1" smtClean="0"/>
              <a:t>f(activity</a:t>
            </a:r>
            <a:r>
              <a:rPr lang="en-US" baseline="0" dirty="0" smtClean="0"/>
              <a:t>, actor-type) would count the number of sentences in the corpus that contain both terms.  Furthermore, we imposed a part-of-speech restriction.  That is the activity must occur as a verb, and the actor-type as a noun.</a:t>
            </a:r>
          </a:p>
          <a:p>
            <a:r>
              <a:rPr lang="en-US" baseline="0" dirty="0" smtClean="0"/>
              <a:t>-</a:t>
            </a:r>
          </a:p>
          <a:p>
            <a:r>
              <a:rPr lang="en-US" b="1" baseline="0" dirty="0" smtClean="0"/>
              <a:t>Unfortunately, it’s not that simple, as these frequencies are very unreliable.</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First, here’s an outline of my talk. </a:t>
            </a:r>
          </a:p>
          <a:p>
            <a:endParaRPr lang="en-US" baseline="0" dirty="0" smtClean="0"/>
          </a:p>
          <a:p>
            <a:r>
              <a:rPr lang="en-US" baseline="0" dirty="0" smtClean="0"/>
              <a:t>I’ll start by defining the problem that we worked on.  This will hopefully explain the work better than the title did.</a:t>
            </a:r>
          </a:p>
          <a:p>
            <a:r>
              <a:rPr lang="en-US" baseline="0" dirty="0" smtClean="0"/>
              <a:t>-</a:t>
            </a:r>
          </a:p>
          <a:p>
            <a:r>
              <a:rPr lang="en-US" baseline="0" dirty="0" smtClean="0"/>
              <a:t>Then, I’ll present the solutions that we implemented.</a:t>
            </a:r>
          </a:p>
          <a:p>
            <a:r>
              <a:rPr lang="en-US" baseline="0" dirty="0" smtClean="0"/>
              <a:t>-</a:t>
            </a:r>
          </a:p>
          <a:p>
            <a:r>
              <a:rPr lang="en-US" baseline="0" dirty="0" smtClean="0"/>
              <a:t>Next, I’ll talk about how to evaluate the performance of the proposed solution.</a:t>
            </a:r>
          </a:p>
          <a:p>
            <a:r>
              <a:rPr lang="en-US" baseline="0" dirty="0" smtClean="0"/>
              <a:t>-</a:t>
            </a:r>
          </a:p>
          <a:p>
            <a:r>
              <a:rPr lang="en-US" baseline="0" dirty="0" smtClean="0"/>
              <a:t>And then present the actual evaluation results.</a:t>
            </a:r>
          </a:p>
          <a:p>
            <a:r>
              <a:rPr lang="en-US" baseline="0" dirty="0" smtClean="0"/>
              <a:t>-</a:t>
            </a:r>
          </a:p>
          <a:p>
            <a:r>
              <a:rPr lang="en-US" baseline="0" dirty="0" smtClean="0"/>
              <a:t>Last, we’ll draw some final conclusions and discuss possible avenues for future work</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instead, we estimate the probability as a linear interpolation of unigrams, bigrams, and trigrams.</a:t>
            </a:r>
          </a:p>
          <a:p>
            <a:endParaRPr lang="en-US" baseline="0" dirty="0" smtClean="0"/>
          </a:p>
          <a:p>
            <a:r>
              <a:rPr lang="en-US" baseline="0" dirty="0" smtClean="0"/>
              <a:t>Using this method allows us to reliably estimate the desired conditional probability.</a:t>
            </a:r>
          </a:p>
          <a:p>
            <a:endParaRPr lang="en-US" baseline="0" dirty="0" smtClean="0"/>
          </a:p>
          <a:p>
            <a:r>
              <a:rPr lang="en-US" baseline="0" dirty="0" smtClean="0"/>
              <a:t>This method gives us 160 different trigram probabilities for each query </a:t>
            </a:r>
            <a:r>
              <a:rPr lang="en-US" baseline="0" dirty="0" err="1" smtClean="0"/>
              <a:t>tuple</a:t>
            </a:r>
            <a:r>
              <a:rPr lang="en-US" baseline="0" dirty="0" smtClean="0"/>
              <a:t>, one for each mental state label in the seed set.  Once again, we use these probabilities as scores, and normalize the scores to create one distribution of mental states per query </a:t>
            </a:r>
            <a:r>
              <a:rPr lang="en-US" baseline="0" dirty="0" err="1" smtClean="0"/>
              <a:t>tuple</a:t>
            </a:r>
            <a:r>
              <a:rPr lang="en-US" baseline="0" dirty="0" smtClean="0"/>
              <a:t>.  We then average across all input query </a:t>
            </a:r>
            <a:r>
              <a:rPr lang="en-US" baseline="0" dirty="0" err="1" smtClean="0"/>
              <a:t>tuples</a:t>
            </a:r>
            <a:r>
              <a:rPr lang="en-US" baseline="0" dirty="0" smtClean="0"/>
              <a:t> and prune to yield a final response distribution.</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Our third and final model improves over the previous sentence model</a:t>
            </a:r>
            <a:r>
              <a:rPr lang="en-US" dirty="0" smtClean="0"/>
              <a:t>, by providing a smarter, more robust</a:t>
            </a:r>
            <a:r>
              <a:rPr lang="en-US" baseline="0" dirty="0" smtClean="0"/>
              <a:t> way to find collocating mental state labels for joint frequency estimation.  We call it the event-centric model.  </a:t>
            </a:r>
          </a:p>
          <a:p>
            <a:endParaRPr lang="en-US" baseline="0" dirty="0" smtClean="0"/>
          </a:p>
          <a:p>
            <a:r>
              <a:rPr lang="en-US" baseline="0" dirty="0" smtClean="0"/>
              <a:t>In particular, it addresses two limitations of the sentence model.</a:t>
            </a:r>
          </a:p>
          <a:p>
            <a:endParaRPr lang="en-US" baseline="0" dirty="0" smtClean="0"/>
          </a:p>
          <a:p>
            <a:r>
              <a:rPr lang="en-US" b="1" baseline="0" dirty="0" smtClean="0"/>
              <a:t>First, it goes beyond the </a:t>
            </a:r>
            <a:r>
              <a:rPr lang="en-US" baseline="0" dirty="0" smtClean="0"/>
              <a:t>single sentence boundary.  We found that restricting ourselves to a single sentence was too limiting.  We frequently saw joint frequency counts of 0.</a:t>
            </a:r>
          </a:p>
          <a:p>
            <a:endParaRPr lang="en-US" baseline="0" dirty="0" smtClean="0"/>
          </a:p>
          <a:p>
            <a:r>
              <a:rPr lang="en-US" b="1" baseline="0" dirty="0" smtClean="0"/>
              <a:t>Secondly, the sentence model was </a:t>
            </a:r>
            <a:r>
              <a:rPr lang="en-US" baseline="0" dirty="0" smtClean="0"/>
              <a:t>perhaps too lenient with its mental state extraction.  It counted any mental state label that falls within the neighborhood area, regardless of who that mental state label references.  We would like to be smarter and more selective, by focusing only on the mental state labels of event participants.</a:t>
            </a:r>
          </a:p>
          <a:p>
            <a:endParaRPr lang="en-US" baseline="0" dirty="0" smtClean="0"/>
          </a:p>
          <a:p>
            <a:r>
              <a:rPr lang="en-US" baseline="0" dirty="0" smtClean="0"/>
              <a:t>We do so by following 3 main steps.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1" dirty="0" smtClean="0"/>
              <a:t>The first step in the algorithm</a:t>
            </a:r>
            <a:r>
              <a:rPr lang="en-US" b="1" baseline="0" dirty="0" smtClean="0"/>
              <a:t> is to identify the event and its participants from text.  </a:t>
            </a:r>
            <a:r>
              <a:rPr lang="en-US" baseline="0" dirty="0" smtClean="0"/>
              <a:t>We do this by first identifying all sentences in the corpus where the event, for example chase, appears as a verb.  Then for each verb, we use the syntactic dependency structure of the sentence to identify the nominal subject and the direct object of the verb. In this simple example, we can follow the </a:t>
            </a:r>
            <a:r>
              <a:rPr lang="en-US" baseline="0" dirty="0" err="1" smtClean="0"/>
              <a:t>nsubj</a:t>
            </a:r>
            <a:r>
              <a:rPr lang="en-US" baseline="0" dirty="0" smtClean="0"/>
              <a:t> and </a:t>
            </a:r>
            <a:r>
              <a:rPr lang="en-US" baseline="0" dirty="0" err="1" smtClean="0"/>
              <a:t>dobj</a:t>
            </a:r>
            <a:r>
              <a:rPr lang="en-US" baseline="0" dirty="0" smtClean="0"/>
              <a:t> relations to identify that the police is the subject of the verb, and John is the direct object, or the person being chased.</a:t>
            </a:r>
          </a:p>
          <a:p>
            <a:pPr marL="228600" indent="-228600">
              <a:buAutoNum type="arabicPeriod"/>
            </a:pPr>
            <a:endParaRPr lang="en-US" baseline="0" dirty="0" smtClean="0"/>
          </a:p>
          <a:p>
            <a:pPr marL="228600" indent="-228600">
              <a:buAutoNum type="arabicPeriod"/>
            </a:pPr>
            <a:r>
              <a:rPr lang="en-US" b="1" baseline="0" dirty="0" smtClean="0"/>
              <a:t>Once the phrases referring to the participants of interest have </a:t>
            </a:r>
            <a:r>
              <a:rPr lang="en-US" baseline="0" dirty="0" smtClean="0"/>
              <a:t>been found in the target sentence, we seek all other mentions of these participants by traversing the </a:t>
            </a:r>
            <a:r>
              <a:rPr lang="en-US" baseline="0" dirty="0" err="1" smtClean="0"/>
              <a:t>coreference</a:t>
            </a:r>
            <a:r>
              <a:rPr lang="en-US" baseline="0" dirty="0" smtClean="0"/>
              <a:t> chains containing the phrases extracted from step 1.</a:t>
            </a:r>
          </a:p>
          <a:p>
            <a:pPr marL="228600" indent="-228600">
              <a:buAutoNum type="arabicPeriod"/>
            </a:pPr>
            <a:endParaRPr lang="en-US" baseline="0" dirty="0" smtClean="0"/>
          </a:p>
          <a:p>
            <a:pPr marL="228600" indent="-228600">
              <a:buAutoNum type="arabicPeriod"/>
            </a:pPr>
            <a:r>
              <a:rPr lang="en-US" b="1" baseline="0" dirty="0" smtClean="0"/>
              <a:t>The last step extracts mental state complements from sentences </a:t>
            </a:r>
            <a:r>
              <a:rPr lang="en-US" baseline="0" dirty="0" smtClean="0"/>
              <a:t>in the neighborhoods that reference the participants of interest.  We again do so by exploring the syntactic dependency structure of the sentence.  In general, we look for patterns involving several copula verbs: such as to be and feel.  In this example, …  </a:t>
            </a:r>
            <a:r>
              <a:rPr lang="en-US" b="1" baseline="0" dirty="0" smtClean="0"/>
              <a:t>Indeed afraid is also an adjective</a:t>
            </a:r>
            <a:r>
              <a:rPr lang="en-US" baseline="0" dirty="0" smtClean="0"/>
              <a:t>, and a mental state, so we increment the frequency count for the bigram (chase, afraid), and also the trigram (chase, policeman, afraid).</a:t>
            </a:r>
          </a:p>
          <a:p>
            <a:pPr marL="228600" indent="-228600">
              <a:buAutoNum type="arabicPeriod"/>
            </a:pPr>
            <a:endParaRPr lang="en-US" baseline="0" dirty="0" smtClean="0"/>
          </a:p>
          <a:p>
            <a:pPr marL="228600" indent="-228600">
              <a:buNone/>
            </a:pPr>
            <a:r>
              <a:rPr lang="en-US" b="1" baseline="0" dirty="0" smtClean="0"/>
              <a:t>As with the sentence model, once the relative joint frequencies are computed we can estimate the desired conditional probability scores</a:t>
            </a:r>
            <a:r>
              <a:rPr lang="en-US" baseline="0" dirty="0" smtClean="0"/>
              <a:t>.  We then follow the same strategy as before to combine the conditional probability scores into a single response distribution output.</a:t>
            </a:r>
          </a:p>
          <a:p>
            <a:pPr marL="228600" indent="-228600">
              <a:buNone/>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that’s our models.  Let’s now shift gear to talk about how one might evaluate the performance of those models.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As far as we know, the task we propose here is novel.  </a:t>
            </a:r>
            <a:r>
              <a:rPr lang="en-US" sz="1200" kern="1200" dirty="0" smtClean="0">
                <a:solidFill>
                  <a:schemeClr val="tx1"/>
                </a:solidFill>
                <a:latin typeface="+mn-lt"/>
                <a:ea typeface="+mn-ea"/>
                <a:cs typeface="+mn-cs"/>
              </a:rPr>
              <a:t>As such,</a:t>
            </a:r>
            <a:r>
              <a:rPr lang="en-US" sz="1200" kern="1200" baseline="0" dirty="0" smtClean="0">
                <a:solidFill>
                  <a:schemeClr val="tx1"/>
                </a:solidFill>
                <a:latin typeface="+mn-lt"/>
                <a:ea typeface="+mn-ea"/>
                <a:cs typeface="+mn-cs"/>
              </a:rPr>
              <a:t> there is really no precedent work, and as a consequence, no standard evaluation model for the task.  So part of our research is to seek a good performance measure for the problem.</a:t>
            </a:r>
          </a:p>
          <a:p>
            <a:r>
              <a:rPr lang="en-US" sz="1200"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The primary evaluation task is to compare two</a:t>
            </a:r>
            <a:r>
              <a:rPr lang="en-US" sz="1200" b="1" kern="1200" baseline="0" dirty="0" smtClean="0">
                <a:solidFill>
                  <a:schemeClr val="tx1"/>
                </a:solidFill>
                <a:latin typeface="+mn-lt"/>
                <a:ea typeface="+mn-ea"/>
                <a:cs typeface="+mn-cs"/>
              </a:rPr>
              <a:t> mental state distributions.  </a:t>
            </a:r>
            <a:r>
              <a:rPr lang="en-US" sz="1200" kern="1200" dirty="0" smtClean="0">
                <a:solidFill>
                  <a:schemeClr val="tx1"/>
                </a:solidFill>
                <a:latin typeface="+mn-lt"/>
                <a:ea typeface="+mn-ea"/>
                <a:cs typeface="+mn-cs"/>
              </a:rPr>
              <a:t>It is not a trivial task, as a good performance measure must account for 2 things.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first thing it must account for is the similarity between the shapes of the distributions.</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second thing it must account for is the semantic similarity of distribution elements. </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For instance, let’s look at a toy example.  Here is a gold distribution G, and 2 different response distributions to be matched against G.  Clearly we can see that R1 matches the terms in G perfectly, however it matches the shape of G poorly.  That is R1 heavily favors guilty when it should have favored angry.  R2 on the other hand doesn’t have an exact match for all of its terms, but does match the full meaning and shape of G, since irate and mad are similar to angry, and scared is the same as afraid.</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0EA4FAC-3B65-B24F-83AF-B28292591E08}"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currently many known methods</a:t>
            </a:r>
            <a:r>
              <a:rPr lang="en-US" baseline="0" dirty="0" smtClean="0"/>
              <a:t> for comparing 2 different distributions</a:t>
            </a:r>
          </a:p>
          <a:p>
            <a:r>
              <a:rPr lang="en-US" baseline="0" dirty="0" smtClean="0"/>
              <a:t>-</a:t>
            </a:r>
          </a:p>
          <a:p>
            <a:r>
              <a:rPr lang="en-US" baseline="0" dirty="0" smtClean="0"/>
              <a:t>Such as the KL-divergence and the chi square statistics.  </a:t>
            </a:r>
            <a:r>
              <a:rPr lang="en-US" b="1" baseline="0" dirty="0" smtClean="0"/>
              <a:t>These distance measures all have their advantages, but the bottom line is: They don’t account for comparison of similarity at the level of distribution elements.</a:t>
            </a:r>
          </a:p>
          <a:p>
            <a:r>
              <a:rPr lang="en-US" baseline="0" dirty="0" smtClean="0"/>
              <a:t>-</a:t>
            </a:r>
          </a:p>
          <a:p>
            <a:r>
              <a:rPr lang="en-US" baseline="0" dirty="0" smtClean="0"/>
              <a:t>However, the Earth Mover’s Distance, popular in computer vision, does.  </a:t>
            </a:r>
            <a:r>
              <a:rPr lang="en-US" b="1" baseline="0" dirty="0" smtClean="0"/>
              <a:t>Intuitively, given two collections of dirt piles, EMD measures the least amount of work needed to rearrange the dirt piles of one collection to match the other.  It allows for different costs of moving a unit of dirt between different piles. </a:t>
            </a:r>
            <a:r>
              <a:rPr lang="en-US" baseline="0" dirty="0" smtClean="0"/>
              <a:t> There are a few subtle reasons why EMD does not quite fit our needs, which I won’t go into for this talk.  The biggest drawback of EMD is its super-cubic runtime in the size of the distributions, which can be a problem as our response distributions can be large.</a:t>
            </a:r>
          </a:p>
          <a:p>
            <a:endParaRPr lang="en-US" baseline="0" dirty="0" smtClean="0"/>
          </a:p>
          <a:p>
            <a:r>
              <a:rPr lang="en-US" baseline="0" dirty="0" smtClean="0"/>
              <a:t>So while EMD does satisfy both criteria, we seek a more intuitive and less computationally expensive measure.</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Our</a:t>
            </a:r>
            <a:r>
              <a:rPr lang="en-US" b="1" baseline="0" dirty="0" smtClean="0"/>
              <a:t> research eventually </a:t>
            </a:r>
            <a:r>
              <a:rPr lang="en-US" b="1" dirty="0" smtClean="0"/>
              <a:t>led to the construction of a new performance</a:t>
            </a:r>
            <a:r>
              <a:rPr lang="en-US" b="1" baseline="0" dirty="0" smtClean="0"/>
              <a:t> measure</a:t>
            </a:r>
            <a:r>
              <a:rPr lang="en-US" baseline="0" dirty="0" smtClean="0"/>
              <a:t>, based on the simple and intuitive F1 measure.  The standard F1 measure is defined as the harmonic mean between precision and recall.  F1 does not immediately address any of our criteria so some modifications are needed.  We do this by generalizing the formulas as follows.</a:t>
            </a:r>
          </a:p>
          <a:p>
            <a:r>
              <a:rPr lang="en-US" baseline="0" dirty="0" smtClean="0"/>
              <a:t>-</a:t>
            </a:r>
          </a:p>
          <a:p>
            <a:r>
              <a:rPr lang="en-US" b="1" baseline="0" dirty="0" smtClean="0"/>
              <a:t>The calculation of precision, which is simply the number of true positives</a:t>
            </a:r>
            <a:r>
              <a:rPr lang="en-US" baseline="0" dirty="0" smtClean="0"/>
              <a:t> over the size of the response set, can be generalized to the following equation.  </a:t>
            </a:r>
            <a:r>
              <a:rPr lang="en-US" b="1" baseline="0" dirty="0" smtClean="0"/>
              <a:t>Note that the calculation of true positives is the same as comparing each element in the response set R </a:t>
            </a:r>
            <a:r>
              <a:rPr lang="en-US" baseline="0" dirty="0" smtClean="0"/>
              <a:t>to every element in the gold set and then returning the best (or max) match score, </a:t>
            </a:r>
            <a:r>
              <a:rPr lang="en-US" b="1" baseline="0" dirty="0" smtClean="0"/>
              <a:t>where the matching function </a:t>
            </a:r>
            <a:r>
              <a:rPr lang="en-US" baseline="0" dirty="0" smtClean="0"/>
              <a:t>is defined to return 1 for an exact match…</a:t>
            </a:r>
          </a:p>
          <a:p>
            <a:endParaRPr lang="en-US" baseline="0" dirty="0" smtClean="0"/>
          </a:p>
          <a:p>
            <a:r>
              <a:rPr lang="en-US" baseline="0" dirty="0" smtClean="0"/>
              <a:t>Clearly, this similarity function sigma can instead be defined to take on values proportional to the semantic similarity between labels </a:t>
            </a:r>
            <a:r>
              <a:rPr lang="en-US" baseline="0" dirty="0" err="1" smtClean="0"/>
              <a:t>r</a:t>
            </a:r>
            <a:r>
              <a:rPr lang="en-US" baseline="0" dirty="0" smtClean="0"/>
              <a:t> and </a:t>
            </a:r>
            <a:r>
              <a:rPr lang="en-US" baseline="0" dirty="0" err="1" smtClean="0"/>
              <a:t>g</a:t>
            </a:r>
            <a:r>
              <a:rPr lang="en-US" baseline="0" dirty="0" smtClean="0"/>
              <a:t>.  This allows us to choose from a wide range of word similarity …</a:t>
            </a:r>
            <a:r>
              <a:rPr lang="en-US" b="1" baseline="0" dirty="0" smtClean="0"/>
              <a:t>We can similarly define recall, and also an F1 value as the harmonic mean of these new scores</a:t>
            </a:r>
            <a:r>
              <a:rPr lang="en-US" baseline="0" dirty="0" smtClean="0"/>
              <a:t>.  We call this first formulation the Similarity-Aligned F1 score, </a:t>
            </a:r>
            <a:r>
              <a:rPr lang="en-US" b="1" baseline="0" dirty="0" smtClean="0"/>
              <a:t>as it accounts for the similarity between words.  </a:t>
            </a:r>
            <a:r>
              <a:rPr lang="en-US" baseline="0" dirty="0" smtClean="0"/>
              <a:t>But it does not account for their weights.</a:t>
            </a:r>
          </a:p>
          <a:p>
            <a:r>
              <a:rPr lang="en-US" baseline="0" dirty="0" smtClean="0"/>
              <a:t>-</a:t>
            </a:r>
          </a:p>
          <a:p>
            <a:r>
              <a:rPr lang="en-US" b="1" baseline="0" dirty="0" smtClean="0"/>
              <a:t>Let’s generalize the equation some more by moving the division into the summation</a:t>
            </a:r>
            <a:r>
              <a:rPr lang="en-US" baseline="0" dirty="0" smtClean="0"/>
              <a:t>.  </a:t>
            </a:r>
            <a:r>
              <a:rPr lang="en-US" b="1" baseline="0" dirty="0" smtClean="0"/>
              <a:t>If we define the function R to return the uniform probability </a:t>
            </a:r>
            <a:r>
              <a:rPr lang="en-US" baseline="0" dirty="0" smtClean="0"/>
              <a:t>1 / |R| for all elements </a:t>
            </a:r>
            <a:r>
              <a:rPr lang="en-US" baseline="0" dirty="0" err="1" smtClean="0"/>
              <a:t>r</a:t>
            </a:r>
            <a:r>
              <a:rPr lang="en-US" baseline="0" dirty="0" smtClean="0"/>
              <a:t> in the response set, then this is the exact same equation as above.  In this formulation, it is clear to see that every element is assigned a uniform weight in the standard F1.  Clearly, we can simply use the distribution weight of </a:t>
            </a:r>
            <a:r>
              <a:rPr lang="en-US" baseline="0" dirty="0" err="1" smtClean="0"/>
              <a:t>r</a:t>
            </a:r>
            <a:r>
              <a:rPr lang="en-US" baseline="0" dirty="0" smtClean="0"/>
              <a:t> instead of this uniform weight.  We also define this value delta * to represent the max term above.  This gives us our Weighted Similarity-Aligned F1 score.</a:t>
            </a:r>
          </a:p>
          <a:p>
            <a:r>
              <a:rPr lang="en-US" baseline="0" dirty="0" smtClean="0"/>
              <a:t>-</a:t>
            </a:r>
          </a:p>
          <a:p>
            <a:r>
              <a:rPr lang="en-US" b="1" baseline="0" dirty="0" smtClean="0"/>
              <a:t>It would seem on the surface that WSA-F1 addresses both criteria of our problem</a:t>
            </a:r>
            <a:r>
              <a:rPr lang="en-US" baseline="0" dirty="0" smtClean="0"/>
              <a:t>.  However, there is a flaw in that it does not account for the total weights available for rewards in the other distribution.  </a:t>
            </a:r>
            <a:r>
              <a:rPr lang="en-US" b="1" baseline="0" dirty="0" smtClean="0"/>
              <a:t>We address this issue with the constrained weighted similarity-aligned F1 score.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 simple analogy</a:t>
            </a:r>
            <a:r>
              <a:rPr lang="en-US" baseline="0" dirty="0" smtClean="0"/>
              <a:t> might help here, suppose we have a mystery box of color pencils that we try to match.</a:t>
            </a:r>
          </a:p>
          <a:p>
            <a:r>
              <a:rPr lang="en-US" baseline="0" dirty="0" smtClean="0"/>
              <a:t>-</a:t>
            </a:r>
          </a:p>
          <a:p>
            <a:r>
              <a:rPr lang="en-US" baseline="0" dirty="0" smtClean="0"/>
              <a:t>Suppose that our response box contains 10 red color pencils.</a:t>
            </a:r>
          </a:p>
          <a:p>
            <a:r>
              <a:rPr lang="en-US" baseline="0" dirty="0" smtClean="0"/>
              <a:t>-</a:t>
            </a:r>
          </a:p>
          <a:p>
            <a:r>
              <a:rPr lang="en-US" baseline="0" dirty="0" smtClean="0"/>
              <a:t>But the mystery box only contains only 2 red color pencils.</a:t>
            </a:r>
          </a:p>
          <a:p>
            <a:r>
              <a:rPr lang="en-US" baseline="0" dirty="0" smtClean="0"/>
              <a:t>-</a:t>
            </a:r>
          </a:p>
          <a:p>
            <a:r>
              <a:rPr lang="en-US" baseline="0" dirty="0" smtClean="0"/>
              <a:t>Should we be rewarded for all 10 red pencils?</a:t>
            </a:r>
          </a:p>
          <a:p>
            <a:r>
              <a:rPr lang="en-US" baseline="0" dirty="0" smtClean="0"/>
              <a:t>-</a:t>
            </a:r>
          </a:p>
          <a:p>
            <a:r>
              <a:rPr lang="en-US" baseline="0" dirty="0" smtClean="0"/>
              <a:t>Or should the reward be capped by the 2 red pencils available in the mystery box.</a:t>
            </a:r>
          </a:p>
          <a:p>
            <a:endParaRPr lang="en-US" baseline="0" dirty="0" smtClean="0"/>
          </a:p>
          <a:p>
            <a:r>
              <a:rPr lang="en-US" baseline="0" dirty="0" smtClean="0"/>
              <a:t>We believe the latter is more accurate.</a:t>
            </a:r>
          </a:p>
          <a:p>
            <a:endParaRPr lang="en-US" baseline="0" dirty="0" smtClean="0"/>
          </a:p>
          <a:p>
            <a:r>
              <a:rPr lang="en-US" baseline="0" dirty="0" smtClean="0"/>
              <a:t>We address this issue by adding a min term, to cap the amount of reward an element can receive.  To better explain this, let’s look at our toy example from before.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In this example, remember that R1</a:t>
            </a:r>
            <a:r>
              <a:rPr lang="en-US" baseline="0" dirty="0" smtClean="0"/>
              <a:t> does not match the shape of G, while R2 matches the shape and the meaning of G.</a:t>
            </a:r>
          </a:p>
          <a:p>
            <a:r>
              <a:rPr lang="en-US" baseline="0" dirty="0" smtClean="0"/>
              <a:t>-</a:t>
            </a:r>
          </a:p>
          <a:p>
            <a:r>
              <a:rPr lang="en-US" baseline="0" dirty="0" smtClean="0"/>
              <a:t>Here are the scores for R1 and R2 under the classical F1 measure.  Remember that the standard F1 does not account for synonyms, or weights.  So it fully rewarded R1 for having exact string matches, and severely punished R2 for using synonyms.  Both of these scores are not very intuitive with the expected behavior.</a:t>
            </a:r>
          </a:p>
          <a:p>
            <a:r>
              <a:rPr lang="en-US" baseline="0" dirty="0" smtClean="0"/>
              <a:t>-</a:t>
            </a:r>
          </a:p>
          <a:p>
            <a:r>
              <a:rPr lang="en-US" baseline="0" dirty="0" smtClean="0"/>
              <a:t>Similarity-Aligned F1 accounts for synonyms, and hence rewarded R2, which is intuitively correct.  It still gave R1 a high score, though, since it does not care about weights.</a:t>
            </a:r>
          </a:p>
          <a:p>
            <a:r>
              <a:rPr lang="en-US" baseline="0" dirty="0" smtClean="0"/>
              <a:t>-</a:t>
            </a:r>
          </a:p>
          <a:p>
            <a:r>
              <a:rPr lang="en-US" baseline="0" dirty="0" smtClean="0"/>
              <a:t>Now, Weighted Similarity-Aligned F1 is suppose to take into account distribution weights, but it still gave a high score to R1.  Why?  This is the problem I mentioned.  Let’s dissect this a bit.  For precision, the element guilty in R1 has an exact match in G, so the measure gives full credit to guilty, which means guilty is rewarded the full 0.7 amount, even though there’s only 0.05 available in the gold set.  As for recall, angry from the gold set received the full 90% reward for recalling angry, when there’s only 10% of it in R1.</a:t>
            </a:r>
          </a:p>
          <a:p>
            <a:r>
              <a:rPr lang="en-US" baseline="0" dirty="0" smtClean="0"/>
              <a:t>-</a:t>
            </a:r>
          </a:p>
          <a:p>
            <a:r>
              <a:rPr lang="en-US" baseline="0" dirty="0" smtClean="0"/>
              <a:t>CWSA-F1 fixes that.  For precision it limits the amount of rewards of guilty to the min between guilty, and the accumulated mass of all terms in the gold set that best match to guilty.  So in this case, the guilty element from R1 is only rewarded 0.05 of its 0.7 value.  For the recall of R2, the reward for recalling angry is limited by the accumulated mass between irate &amp; mad in R2, which also happens to be 0.9, so angry is rewarded for the full 0.9 on recall.  We see here that CWSA-F1 is the only score to give the most intuitive results.</a:t>
            </a:r>
          </a:p>
          <a:p>
            <a:endParaRPr lang="en-US" baseline="0" dirty="0" smtClean="0"/>
          </a:p>
          <a:p>
            <a:r>
              <a:rPr lang="en-US" dirty="0" smtClean="0"/>
              <a:t>On a final note</a:t>
            </a:r>
            <a:r>
              <a:rPr lang="en-US" baseline="0" dirty="0" smtClean="0"/>
              <a:t>, I’d like to mention that CWSA-F1 is quadratic in the size of the distributions.  We don’t think it is possible to do any better, because at the minimum, one must compare each element of one distribution to every element in the other distribution.</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we have a way to measure performance, let’s look</a:t>
            </a:r>
            <a:r>
              <a:rPr lang="en-US" baseline="0" dirty="0" smtClean="0"/>
              <a:t> at some performance results.  Before we begin, I’d like to mention that we only provide a summary of the results found in our experiments.  You can refer to my dissertation for more thorough analyses of the experiments.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start with a little thought experiment.  I would</a:t>
            </a:r>
            <a:r>
              <a:rPr lang="en-US" baseline="0" dirty="0" smtClean="0"/>
              <a:t> like everyone here to imagine the following scenario.</a:t>
            </a:r>
            <a:endParaRPr lang="en-US" dirty="0" smtClean="0"/>
          </a:p>
          <a:p>
            <a:r>
              <a:rPr lang="en-US" dirty="0" smtClean="0"/>
              <a:t>-</a:t>
            </a:r>
          </a:p>
          <a:p>
            <a:r>
              <a:rPr lang="en-US" dirty="0" smtClean="0"/>
              <a:t>“Imagine …”</a:t>
            </a:r>
            <a:r>
              <a:rPr lang="en-US" baseline="0" dirty="0" smtClean="0"/>
              <a:t>  </a:t>
            </a:r>
            <a:r>
              <a:rPr lang="en-US" dirty="0" smtClean="0"/>
              <a:t>Okay now, see if you</a:t>
            </a:r>
            <a:r>
              <a:rPr lang="en-US" baseline="0" dirty="0" smtClean="0"/>
              <a:t> can answer the following questions.</a:t>
            </a:r>
          </a:p>
          <a:p>
            <a:r>
              <a:rPr lang="en-US" baseline="0" dirty="0" smtClean="0"/>
              <a:t>-</a:t>
            </a:r>
          </a:p>
          <a:p>
            <a:r>
              <a:rPr lang="en-US" baseline="0" dirty="0" smtClean="0"/>
              <a:t>“Are they …”</a:t>
            </a:r>
          </a:p>
          <a:p>
            <a:r>
              <a:rPr lang="en-US" baseline="0" dirty="0" smtClean="0"/>
              <a:t>-</a:t>
            </a:r>
          </a:p>
          <a:p>
            <a:r>
              <a:rPr lang="en-US" b="1" baseline="0" dirty="0" smtClean="0"/>
              <a:t>I think most, if not all, of </a:t>
            </a:r>
            <a:r>
              <a:rPr lang="en-US" baseline="0" dirty="0" smtClean="0"/>
              <a:t>you were able to come up with some reasonable answers to these questions, but how did you do it?</a:t>
            </a:r>
          </a:p>
          <a:p>
            <a:endParaRPr lang="en-US" baseline="0" dirty="0" smtClean="0"/>
          </a:p>
          <a:p>
            <a:r>
              <a:rPr lang="en-US" sz="1200" b="1" kern="1200" dirty="0" smtClean="0">
                <a:solidFill>
                  <a:schemeClr val="tx1"/>
                </a:solidFill>
                <a:latin typeface="+mn-lt"/>
                <a:ea typeface="+mn-ea"/>
                <a:cs typeface="+mn-cs"/>
              </a:rPr>
              <a:t>The fact that you can answer these questions </a:t>
            </a:r>
            <a:r>
              <a:rPr lang="en-US" sz="1200" kern="1200" dirty="0" smtClean="0">
                <a:solidFill>
                  <a:schemeClr val="tx1"/>
                </a:solidFill>
                <a:latin typeface="+mn-lt"/>
                <a:ea typeface="+mn-ea"/>
                <a:cs typeface="+mn-cs"/>
              </a:rPr>
              <a:t>means that you must have inferred</a:t>
            </a:r>
            <a:r>
              <a:rPr lang="en-US" sz="1200" kern="1200" baseline="0" dirty="0" smtClean="0">
                <a:solidFill>
                  <a:schemeClr val="tx1"/>
                </a:solidFill>
                <a:latin typeface="+mn-lt"/>
                <a:ea typeface="+mn-ea"/>
                <a:cs typeface="+mn-cs"/>
              </a:rPr>
              <a:t> many things about the scene that were not explicitly stated.  Things like the mental states of the children, or their motives, goals, and intentions.  We call these types of information, the latent attributes of the scene.  Latent because they cannot be directly observed, or extracted from the scene.</a:t>
            </a:r>
          </a:p>
          <a:p>
            <a:r>
              <a:rPr lang="en-US" sz="1200" kern="1200" baseline="0" dirty="0" smtClean="0">
                <a:solidFill>
                  <a:schemeClr val="tx1"/>
                </a:solidFill>
                <a:latin typeface="+mn-lt"/>
                <a:ea typeface="+mn-ea"/>
                <a:cs typeface="+mn-cs"/>
              </a:rPr>
              <a:t>-</a:t>
            </a:r>
          </a:p>
          <a:p>
            <a:r>
              <a:rPr lang="en-US" b="1" dirty="0" smtClean="0"/>
              <a:t>And we believe it</a:t>
            </a:r>
            <a:r>
              <a:rPr lang="en-US" b="1" baseline="0" dirty="0" smtClean="0"/>
              <a:t> is necessary to know these latent </a:t>
            </a:r>
            <a:r>
              <a:rPr lang="en-US" baseline="0" dirty="0" smtClean="0"/>
              <a:t>scene attributes in order to fully understand the scene.  That is to say, the identification of latent attributes is critically important to video scene understanding.</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0EA4FAC-3B65-B24F-83AF-B28292591E08}"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evaluation procedure is as follows:</a:t>
            </a:r>
          </a:p>
          <a:p>
            <a:endParaRPr lang="en-US" dirty="0" smtClean="0"/>
          </a:p>
          <a:p>
            <a:r>
              <a:rPr lang="en-US" dirty="0" smtClean="0"/>
              <a:t>Given</a:t>
            </a:r>
            <a:r>
              <a:rPr lang="en-US" baseline="0" dirty="0" smtClean="0"/>
              <a:t> a video, we show it to </a:t>
            </a:r>
            <a:r>
              <a:rPr lang="en-US" baseline="0" dirty="0" err="1" smtClean="0"/>
              <a:t>MTurk</a:t>
            </a:r>
            <a:r>
              <a:rPr lang="en-US" baseline="0" dirty="0" smtClean="0"/>
              <a:t> workers and generate a ground-truth distribution G.  We then give the detections of the same video to our system and generate a response distribution R.</a:t>
            </a:r>
          </a:p>
          <a:p>
            <a:r>
              <a:rPr lang="en-US" baseline="0" dirty="0" smtClean="0"/>
              <a:t>-</a:t>
            </a:r>
          </a:p>
          <a:p>
            <a:r>
              <a:rPr lang="en-US" baseline="0" dirty="0" smtClean="0"/>
              <a:t>The experimental question is then: How well does R match G?</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here is the performance results averaged across 26 different chase videos for each model.</a:t>
            </a:r>
          </a:p>
          <a:p>
            <a:endParaRPr lang="en-US" baseline="0" dirty="0" smtClean="0"/>
          </a:p>
          <a:p>
            <a:r>
              <a:rPr lang="en-US" b="1" baseline="0" dirty="0" smtClean="0"/>
              <a:t>We compare these scores against a baseline model.  </a:t>
            </a:r>
            <a:r>
              <a:rPr lang="en-US" baseline="0" dirty="0" smtClean="0"/>
              <a:t>The baseline model is a naïve model that simply returns all 160 mental states from our initial seed set with uniform probability.</a:t>
            </a:r>
          </a:p>
          <a:p>
            <a:endParaRPr lang="en-US" baseline="0" dirty="0" smtClean="0"/>
          </a:p>
          <a:p>
            <a:r>
              <a:rPr lang="en-US" baseline="0" dirty="0" smtClean="0"/>
              <a:t>Again, we have the three familiar models: vector, sentence and event model. The </a:t>
            </a:r>
            <a:r>
              <a:rPr lang="en-US" baseline="0" dirty="0" err="1" smtClean="0"/>
              <a:t>coref</a:t>
            </a:r>
            <a:r>
              <a:rPr lang="en-US" baseline="0" dirty="0" smtClean="0"/>
              <a:t> model, is the same as the event model minus the 3</a:t>
            </a:r>
            <a:r>
              <a:rPr lang="en-US" baseline="30000" dirty="0" smtClean="0"/>
              <a:t>rd</a:t>
            </a:r>
            <a:r>
              <a:rPr lang="en-US" baseline="0" dirty="0" smtClean="0"/>
              <a:t> step in the algorithm.</a:t>
            </a:r>
          </a:p>
          <a:p>
            <a:endParaRPr lang="en-US" baseline="0" dirty="0" smtClean="0"/>
          </a:p>
          <a:p>
            <a:r>
              <a:rPr lang="en-US" baseline="0" dirty="0" smtClean="0"/>
              <a:t>That is, it only uses </a:t>
            </a:r>
            <a:r>
              <a:rPr lang="en-US" baseline="0" dirty="0" err="1" smtClean="0"/>
              <a:t>coreference</a:t>
            </a:r>
            <a:r>
              <a:rPr lang="en-US" baseline="0" dirty="0" smtClean="0"/>
              <a:t> resolution to expand the neighborhood area, but it does not take that final step to use extra syntactic dependency relations to focus on the mental states of event participants.  Instead, it counts any mental state labels that occur within the neighborhood area, similar to the sentence model.</a:t>
            </a:r>
          </a:p>
        </p:txBody>
      </p:sp>
      <p:sp>
        <p:nvSpPr>
          <p:cNvPr id="4" name="Slide Number Placeholder 3"/>
          <p:cNvSpPr>
            <a:spLocks noGrp="1"/>
          </p:cNvSpPr>
          <p:nvPr>
            <p:ph type="sldNum" sz="quarter" idx="10"/>
          </p:nvPr>
        </p:nvSpPr>
        <p:spPr/>
        <p:txBody>
          <a:bodyPr/>
          <a:lstStyle/>
          <a:p>
            <a:fld id="{F0EA4FAC-3B65-B24F-83AF-B28292591E08}"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Under the CWSA-F1 performance measure, which does correctly account for both synonyms and distribution weights.  The ensemble model </a:t>
            </a:r>
            <a:r>
              <a:rPr lang="en-US" baseline="0" dirty="0" err="1" smtClean="0"/>
              <a:t>event+vector</a:t>
            </a:r>
            <a:r>
              <a:rPr lang="en-US" baseline="0" dirty="0" smtClean="0"/>
              <a:t> scored best in all measured scores.  It improves over the naïve baseline by almost 75%!</a:t>
            </a:r>
          </a:p>
          <a:p>
            <a:r>
              <a:rPr lang="en-US" baseline="0" dirty="0" smtClean="0"/>
              <a:t>-</a:t>
            </a:r>
          </a:p>
          <a:p>
            <a:r>
              <a:rPr lang="en-US" baseline="0" dirty="0" smtClean="0"/>
              <a:t>Moreover, it outperformed each of its individual component by a significant amount.  We found this to be true when combining any deleted interpolation model with the vector model.  This strongly suggests that the information gained by operating in a latent conceptual space, and operating on text are highly complementary.</a:t>
            </a:r>
          </a:p>
          <a:p>
            <a:r>
              <a:rPr lang="en-US" baseline="0" dirty="0" smtClean="0"/>
              <a:t>-</a:t>
            </a:r>
          </a:p>
          <a:p>
            <a:r>
              <a:rPr lang="en-US" baseline="0" dirty="0" smtClean="0"/>
              <a:t>We also noticed a steady improvement in performance as we added more NLP techniques to focus in on the mental state of event participants.  The </a:t>
            </a:r>
            <a:r>
              <a:rPr lang="en-US" baseline="0" dirty="0" err="1" smtClean="0"/>
              <a:t>coref</a:t>
            </a:r>
            <a:r>
              <a:rPr lang="en-US" baseline="0" dirty="0" smtClean="0"/>
              <a:t> model, which added </a:t>
            </a:r>
            <a:r>
              <a:rPr lang="en-US" baseline="0" dirty="0" err="1" smtClean="0"/>
              <a:t>coreference</a:t>
            </a:r>
            <a:r>
              <a:rPr lang="en-US" baseline="0" dirty="0" smtClean="0"/>
              <a:t> resolution to expand the neighborhood outperformed the sentence model, and then the event model which adds syntactic dependency patterns on top of the </a:t>
            </a:r>
            <a:r>
              <a:rPr lang="en-US" baseline="0" dirty="0" err="1" smtClean="0"/>
              <a:t>coref</a:t>
            </a:r>
            <a:r>
              <a:rPr lang="en-US" baseline="0" dirty="0" smtClean="0"/>
              <a:t> model to focus on participants did even better.  This shows that the use of NLP techniques can help improve information extraction performance.</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It turns out that our models did not do equally well across all videos.  There are videos for which we did very well on, and there are ones that are more challenging to our models.</a:t>
            </a:r>
          </a:p>
          <a:p>
            <a:endParaRPr lang="en-US" baseline="0" dirty="0" smtClean="0"/>
          </a:p>
          <a:p>
            <a:r>
              <a:rPr lang="en-US" baseline="0" dirty="0" smtClean="0"/>
              <a:t>Here, we list the average CWSA-F1 scores for the ensemble model </a:t>
            </a:r>
            <a:r>
              <a:rPr lang="en-US" baseline="0" dirty="0" err="1" smtClean="0"/>
              <a:t>event+vector</a:t>
            </a:r>
            <a:r>
              <a:rPr lang="en-US" baseline="0" dirty="0" smtClean="0"/>
              <a:t> and the baseline model, categorized by different video scenarios.  The children category includes any chase videos involving a child participant; likewise for the police category; the sports category includes any sports-related videos.  All other videos fall into the others category, such as videos involving normal civilian adults.  Note that a video my fall into multiple categories.  For example we have 2 videos of children playing sports.</a:t>
            </a:r>
          </a:p>
          <a:p>
            <a:endParaRPr lang="en-US" baseline="0" dirty="0" smtClean="0"/>
          </a:p>
          <a:p>
            <a:endParaRPr lang="en-US" baseline="0" dirty="0" smtClean="0"/>
          </a:p>
          <a:p>
            <a:r>
              <a:rPr lang="en-US" sz="1200" kern="1200" dirty="0" smtClean="0">
                <a:solidFill>
                  <a:schemeClr val="tx1"/>
                </a:solidFill>
                <a:latin typeface="+mn-lt"/>
                <a:ea typeface="+mn-ea"/>
                <a:cs typeface="+mn-cs"/>
              </a:rPr>
              <a:t>*** Of these, five involve police officers, seven involve children, four show sports-related scenes, and twelve describe different chase scenarios involving civilian adults (two videos involve both children and sports scenes).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noticed</a:t>
            </a:r>
            <a:r>
              <a:rPr lang="en-US" baseline="0" dirty="0" smtClean="0"/>
              <a:t> a few interesting trends here.  The baseline method did worse on children and sports-related videos than on police related videos.</a:t>
            </a:r>
          </a:p>
          <a:p>
            <a:r>
              <a:rPr lang="en-US" baseline="0" dirty="0" smtClean="0"/>
              <a:t>-</a:t>
            </a:r>
          </a:p>
          <a:p>
            <a:r>
              <a:rPr lang="en-US" baseline="0" dirty="0" smtClean="0"/>
              <a:t>But remember that the baseline doesn’t do any thing smart, it simply returns all 160 mental states from our set with uniform probability.  This means that our initial seed set of mental states is more fit to describe police chases than other chases.  So it is biased towards police videos.</a:t>
            </a:r>
          </a:p>
          <a:p>
            <a:r>
              <a:rPr lang="en-US" baseline="0" dirty="0" smtClean="0"/>
              <a:t>-</a:t>
            </a:r>
          </a:p>
          <a:p>
            <a:r>
              <a:rPr lang="en-US" baseline="0" dirty="0" smtClean="0"/>
              <a:t>Moreover, we also see that the ensemble model makes the biggest improvement over the baseline method on police videos (both in terms of raw value and percentage), and makes the least improvement on children videos.  </a:t>
            </a:r>
          </a:p>
          <a:p>
            <a:r>
              <a:rPr lang="en-US" baseline="0" dirty="0" smtClean="0"/>
              <a:t>-</a:t>
            </a:r>
          </a:p>
          <a:p>
            <a:r>
              <a:rPr lang="en-US" baseline="0" dirty="0" smtClean="0"/>
              <a:t>We think this is evidence of the information bias from the </a:t>
            </a:r>
            <a:r>
              <a:rPr lang="en-US" baseline="0" dirty="0" err="1" smtClean="0"/>
              <a:t>Gigaword</a:t>
            </a:r>
            <a:r>
              <a:rPr lang="en-US" baseline="0" dirty="0" smtClean="0"/>
              <a:t> corpus.  Recall that the </a:t>
            </a:r>
            <a:r>
              <a:rPr lang="en-US" baseline="0" dirty="0" err="1" smtClean="0"/>
              <a:t>Gigaword</a:t>
            </a:r>
            <a:r>
              <a:rPr lang="en-US" baseline="0" dirty="0" smtClean="0"/>
              <a:t> corpus comprises of newswire articles, and news usually contain a very specific type of information.  In particular, the news is more likely to address news-worthy events like police chases, and even sports events.  It is not the place to find descriptions of happy children chases.  So again, the bias in the underlying data source favors police videos.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previous experiments have focused on the activity-wide mental state identification task.  That is,</a:t>
            </a:r>
            <a:r>
              <a:rPr lang="en-US" baseline="0" dirty="0" smtClean="0"/>
              <a:t> we return a single distribution of mental states to describe the entire activity.  However, our event model is capable of differentiating between the mental states of the subject versus the object.  This allows us to solve the actor-specific mental state identification task.  In general, this is a harder task as it requires more specific information.</a:t>
            </a:r>
          </a:p>
          <a:p>
            <a:r>
              <a:rPr lang="en-US" baseline="0" dirty="0" smtClean="0"/>
              <a:t>-</a:t>
            </a:r>
          </a:p>
          <a:p>
            <a:r>
              <a:rPr lang="en-US" baseline="0" dirty="0" smtClean="0"/>
              <a:t>Here are the results averaged across 26 videos for the subject (i.e., the chaser).  We see that overall the scores are a little lower, since the task is harder.  The added difficulty of the task is also evidence in the much lower performance of the baseline.</a:t>
            </a:r>
          </a:p>
          <a:p>
            <a:r>
              <a:rPr lang="en-US" baseline="0" dirty="0" smtClean="0"/>
              <a:t>-</a:t>
            </a:r>
          </a:p>
          <a:p>
            <a:r>
              <a:rPr lang="en-US" baseline="0" dirty="0" smtClean="0"/>
              <a:t>Similarly, here are the results for the object, or the person being chased.  In both cases, our ensemble model performed best and significantly improved over the baseline by over 100%.</a:t>
            </a:r>
          </a:p>
          <a:p>
            <a:endParaRPr lang="en-US" baseline="0" dirty="0" smtClean="0"/>
          </a:p>
          <a:p>
            <a:r>
              <a:rPr lang="en-US" b="1" baseline="0" dirty="0" smtClean="0"/>
              <a:t>This shows that our system is definitely capable of making actor-specific mental state identification.</a:t>
            </a:r>
            <a:endParaRPr lang="en-US" b="1"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a:t>
            </a:r>
            <a:r>
              <a:rPr lang="en-US" baseline="0" dirty="0" smtClean="0"/>
              <a:t> we move on to the hug dataset.  </a:t>
            </a:r>
            <a:r>
              <a:rPr lang="en-US" dirty="0" smtClean="0"/>
              <a:t>Here are the results averaged across 45 different hug videos.</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thing we noticed is that performance is lower overall.  Does this mean that hug videos are harder?</a:t>
            </a:r>
          </a:p>
          <a:p>
            <a:r>
              <a:rPr lang="en-US" baseline="0" dirty="0" smtClean="0"/>
              <a:t/>
            </a:r>
            <a:br>
              <a:rPr lang="en-US" baseline="0" dirty="0" smtClean="0"/>
            </a:br>
            <a:r>
              <a:rPr lang="en-US" baseline="0" dirty="0" smtClean="0"/>
              <a:t>Potentially, we think that this also has to do with the data bias in the </a:t>
            </a:r>
            <a:r>
              <a:rPr lang="en-US" baseline="0" dirty="0" err="1" smtClean="0"/>
              <a:t>Gigaword</a:t>
            </a:r>
            <a:r>
              <a:rPr lang="en-US" baseline="0" dirty="0" smtClean="0"/>
              <a:t> corpus.  In general, just like stories about children chases, stories about hugs are not very news-worthy.  In fact, there are only 41K different documents in the corpus that contain the word “hug”, where as for chase, there are 141K documents from the corpus containing the word “chase”.</a:t>
            </a:r>
          </a:p>
          <a:p>
            <a:r>
              <a:rPr lang="en-US" baseline="0" dirty="0" smtClean="0"/>
              <a:t>-</a:t>
            </a:r>
          </a:p>
          <a:p>
            <a:r>
              <a:rPr lang="en-US" baseline="0" dirty="0" smtClean="0"/>
              <a:t>Despite the extra bias in the data, the ensemble model still outperformed the baseline by over 100%.</a:t>
            </a:r>
          </a:p>
          <a:p>
            <a:r>
              <a:rPr lang="en-US" baseline="0" dirty="0" smtClean="0"/>
              <a:t>-</a:t>
            </a:r>
          </a:p>
          <a:p>
            <a:r>
              <a:rPr lang="en-US" baseline="0" dirty="0" smtClean="0"/>
              <a:t>Moreover, the behavior of our system was very consistent with what happened in the chase dataset.  All of the previous trends still hold.</a:t>
            </a:r>
          </a:p>
          <a:p>
            <a:endParaRPr lang="en-US" baseline="0" dirty="0" smtClean="0"/>
          </a:p>
          <a:p>
            <a:r>
              <a:rPr lang="en-US" baseline="0" dirty="0" smtClean="0"/>
              <a:t>The ensemble model still did best overall, and still outperformed each of its individual component by a good margin.</a:t>
            </a:r>
          </a:p>
          <a:p>
            <a:endParaRPr lang="en-US" baseline="0" dirty="0" smtClean="0"/>
          </a:p>
          <a:p>
            <a:r>
              <a:rPr lang="en-US" baseline="0" dirty="0" smtClean="0"/>
              <a:t>The addition of NLP components still improved performance over the shallower sentence model.</a:t>
            </a:r>
          </a:p>
          <a:p>
            <a:endParaRPr lang="en-US" baseline="0" dirty="0" smtClean="0"/>
          </a:p>
          <a:p>
            <a:r>
              <a:rPr lang="en-US" baseline="0" dirty="0" smtClean="0"/>
              <a:t>All of these results show that our models are general works consistently well across different events.</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to give everyone a peek</a:t>
            </a:r>
            <a:r>
              <a:rPr lang="en-US" baseline="0" dirty="0" smtClean="0"/>
              <a:t> at what an output from our system looks like.  </a:t>
            </a:r>
            <a:r>
              <a:rPr lang="en-US" dirty="0" smtClean="0"/>
              <a:t>Here is an example output for the 10</a:t>
            </a:r>
            <a:r>
              <a:rPr lang="en-US" baseline="30000" dirty="0" smtClean="0"/>
              <a:t>th</a:t>
            </a:r>
            <a:r>
              <a:rPr lang="en-US" dirty="0" smtClean="0"/>
              <a:t> chase video</a:t>
            </a:r>
            <a:r>
              <a:rPr lang="en-US" baseline="0" dirty="0" smtClean="0"/>
              <a:t> in our dataset.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Each distribution is represented as a list of elements and their associated weights. The gold standard distribution G10 is generated by aggregating mental state annotations from 10 different </a:t>
            </a:r>
            <a:r>
              <a:rPr lang="en-US" sz="1200" kern="1200" dirty="0" err="1" smtClean="0">
                <a:solidFill>
                  <a:schemeClr val="tx1"/>
                </a:solidFill>
                <a:latin typeface="+mn-lt"/>
                <a:ea typeface="+mn-ea"/>
                <a:cs typeface="+mn-cs"/>
              </a:rPr>
              <a:t>MTurk</a:t>
            </a:r>
            <a:r>
              <a:rPr lang="en-US" sz="1200" kern="1200" dirty="0" smtClean="0">
                <a:solidFill>
                  <a:schemeClr val="tx1"/>
                </a:solidFill>
                <a:latin typeface="+mn-lt"/>
                <a:ea typeface="+mn-ea"/>
                <a:cs typeface="+mn-cs"/>
              </a:rPr>
              <a:t> workers.</a:t>
            </a:r>
          </a:p>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Each</a:t>
            </a:r>
            <a:r>
              <a:rPr lang="en-US" sz="1200" kern="1200" baseline="0" dirty="0" smtClean="0">
                <a:solidFill>
                  <a:schemeClr val="tx1"/>
                </a:solidFill>
                <a:latin typeface="+mn-lt"/>
                <a:ea typeface="+mn-ea"/>
                <a:cs typeface="+mn-cs"/>
              </a:rPr>
              <a:t> row is a particular model and its response distribution.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Bold font in a response distribution indicates an exact match with an element from G10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Notice</a:t>
            </a:r>
            <a:r>
              <a:rPr lang="en-US" sz="1200" kern="1200" baseline="0" dirty="0" smtClean="0">
                <a:solidFill>
                  <a:schemeClr val="tx1"/>
                </a:solidFill>
                <a:latin typeface="+mn-lt"/>
                <a:ea typeface="+mn-ea"/>
                <a:cs typeface="+mn-cs"/>
              </a:rPr>
              <a:t> that our system often uses synonyms.  For example, the </a:t>
            </a:r>
            <a:r>
              <a:rPr lang="en-US" sz="1200" kern="1200" baseline="0" dirty="0" err="1" smtClean="0">
                <a:solidFill>
                  <a:schemeClr val="tx1"/>
                </a:solidFill>
                <a:latin typeface="+mn-lt"/>
                <a:ea typeface="+mn-ea"/>
                <a:cs typeface="+mn-cs"/>
              </a:rPr>
              <a:t>event+vector</a:t>
            </a:r>
            <a:r>
              <a:rPr lang="en-US" sz="1200" kern="1200" baseline="0" dirty="0" smtClean="0">
                <a:solidFill>
                  <a:schemeClr val="tx1"/>
                </a:solidFill>
                <a:latin typeface="+mn-lt"/>
                <a:ea typeface="+mn-ea"/>
                <a:cs typeface="+mn-cs"/>
              </a:rPr>
              <a:t> model also uses furious and mad, but only got credit for angry and upset.</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now reached the last section of the talk.</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Take for example, the real-world application of video surveillance.</a:t>
            </a:r>
          </a:p>
          <a:p>
            <a:endParaRPr lang="en-US" baseline="0" dirty="0" smtClean="0"/>
          </a:p>
          <a:p>
            <a:r>
              <a:rPr lang="en-US" baseline="0" dirty="0" smtClean="0"/>
              <a:t>Here we have two different surveillance videos.  And the question is whether or not the police should be notified.</a:t>
            </a:r>
          </a:p>
          <a:p>
            <a:endParaRPr lang="en-US" baseline="0" dirty="0" smtClean="0"/>
          </a:p>
          <a:p>
            <a:r>
              <a:rPr lang="en-US" baseline="0" dirty="0" smtClean="0"/>
              <a:t>It is easy to see how the identification of latent scene attributes could hugely benefit a surveillance system in this case.  If we know that someone is in a state of distress, then clearly the police should be notified.</a:t>
            </a:r>
          </a:p>
        </p:txBody>
      </p:sp>
      <p:sp>
        <p:nvSpPr>
          <p:cNvPr id="4" name="Slide Number Placeholder 3"/>
          <p:cNvSpPr>
            <a:spLocks noGrp="1"/>
          </p:cNvSpPr>
          <p:nvPr>
            <p:ph type="sldNum" sz="quarter" idx="10"/>
          </p:nvPr>
        </p:nvSpPr>
        <p:spPr/>
        <p:txBody>
          <a:bodyPr/>
          <a:lstStyle/>
          <a:p>
            <a:fld id="{F0EA4FAC-3B65-B24F-83AF-B28292591E08}"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p>
          <a:p>
            <a:r>
              <a:rPr lang="en-US" dirty="0" smtClean="0"/>
              <a:t>In this talk, I’ve introduced the problem of identifying latent attributes in videos, given some contextual information about the video.</a:t>
            </a:r>
          </a:p>
          <a:p>
            <a:r>
              <a:rPr lang="en-US" dirty="0" smtClean="0"/>
              <a:t>-</a:t>
            </a:r>
          </a:p>
          <a:p>
            <a:r>
              <a:rPr lang="en-US" dirty="0" smtClean="0"/>
              <a:t>I’ve described how we</a:t>
            </a:r>
            <a:r>
              <a:rPr lang="en-US" baseline="0" dirty="0" smtClean="0"/>
              <a:t> generated the data,</a:t>
            </a:r>
          </a:p>
          <a:p>
            <a:r>
              <a:rPr lang="en-US" baseline="0" dirty="0" smtClean="0"/>
              <a:t>-</a:t>
            </a:r>
          </a:p>
          <a:p>
            <a:r>
              <a:rPr lang="en-US" baseline="0" dirty="0" smtClean="0"/>
              <a:t>And presented 3 largely unsupervised information extraction models for acquiring information about latent attributes from large corpora.</a:t>
            </a:r>
          </a:p>
          <a:p>
            <a:r>
              <a:rPr lang="en-US" baseline="0" dirty="0" smtClean="0"/>
              <a:t>We looked at a lexical semantic model that operates in a latent conceptual space, a sentence co-occurrence model, and a more sophisticated event-centric model.</a:t>
            </a:r>
          </a:p>
          <a:p>
            <a:r>
              <a:rPr lang="en-US" baseline="0" dirty="0" smtClean="0"/>
              <a:t>-</a:t>
            </a:r>
          </a:p>
          <a:p>
            <a:r>
              <a:rPr lang="en-US" baseline="0" dirty="0" smtClean="0"/>
              <a:t>We also talked about how to evaluate these models.  In particular, we constructed a novel performance measure based on the classical F1 measure that accounts for both the similarity in the shapes of the distributions, and the semantic similarity between their elements.</a:t>
            </a:r>
          </a:p>
          <a:p>
            <a:r>
              <a:rPr lang="en-US" baseline="0" dirty="0" smtClean="0"/>
              <a:t>-</a:t>
            </a:r>
          </a:p>
          <a:p>
            <a:r>
              <a:rPr lang="en-US" baseline="0" dirty="0" smtClean="0"/>
              <a:t>Through the development and evaluation of our models, we discovered some interesting findings.</a:t>
            </a:r>
          </a:p>
          <a:p>
            <a:endParaRPr lang="en-US" baseline="0" dirty="0" smtClean="0"/>
          </a:p>
          <a:p>
            <a:r>
              <a:rPr lang="en-US" baseline="0" dirty="0" smtClean="0"/>
              <a:t>We showed that little context is needed to get good results, which means our system would only need a few robust detectors to work well.</a:t>
            </a:r>
          </a:p>
          <a:p>
            <a:r>
              <a:rPr lang="en-US" baseline="0" dirty="0" smtClean="0"/>
              <a:t>-</a:t>
            </a:r>
          </a:p>
          <a:p>
            <a:r>
              <a:rPr lang="en-US" i="0" baseline="0" dirty="0" smtClean="0"/>
              <a:t>We found that information gained from working on text, and from operating in a latent vector space are highly complementary.</a:t>
            </a:r>
          </a:p>
          <a:p>
            <a:r>
              <a:rPr lang="en-US" i="0" baseline="0" dirty="0" smtClean="0"/>
              <a:t>-</a:t>
            </a:r>
          </a:p>
          <a:p>
            <a:r>
              <a:rPr lang="en-US" i="0" baseline="0" dirty="0" smtClean="0"/>
              <a:t>And the inclusion of NLP components can help improve our performance.</a:t>
            </a:r>
          </a:p>
          <a:p>
            <a:r>
              <a:rPr lang="en-US" i="0" baseline="0" dirty="0" smtClean="0"/>
              <a:t>-</a:t>
            </a:r>
          </a:p>
          <a:p>
            <a:r>
              <a:rPr lang="en-US" i="0" baseline="0" dirty="0" smtClean="0"/>
              <a:t>Also, we can do actor-specific mental state identification,</a:t>
            </a:r>
          </a:p>
          <a:p>
            <a:r>
              <a:rPr lang="en-US" i="0" baseline="0" dirty="0" smtClean="0"/>
              <a:t>-</a:t>
            </a:r>
          </a:p>
          <a:p>
            <a:r>
              <a:rPr lang="en-US" i="0" baseline="0" dirty="0" smtClean="0"/>
              <a:t>And our system is general enough to work for different events.</a:t>
            </a:r>
            <a:endParaRPr lang="en-US" i="0"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I think there are many exciting</a:t>
            </a:r>
            <a:r>
              <a:rPr lang="en-US" baseline="0" dirty="0" smtClean="0"/>
              <a:t> avenues for future work.</a:t>
            </a:r>
          </a:p>
          <a:p>
            <a:r>
              <a:rPr lang="en-US" baseline="0" dirty="0" smtClean="0"/>
              <a:t>The first line of research is to improve the models.</a:t>
            </a:r>
          </a:p>
          <a:p>
            <a:r>
              <a:rPr lang="en-US" baseline="0" dirty="0" smtClean="0"/>
              <a:t>-</a:t>
            </a:r>
          </a:p>
          <a:p>
            <a:r>
              <a:rPr lang="en-US" baseline="0" dirty="0" smtClean="0"/>
              <a:t>We can swap in a different corpus to see how big an effect the underlying data source has on performance.</a:t>
            </a:r>
          </a:p>
          <a:p>
            <a:r>
              <a:rPr lang="en-US" baseline="0" dirty="0" smtClean="0"/>
              <a:t>-</a:t>
            </a:r>
          </a:p>
          <a:p>
            <a:r>
              <a:rPr lang="en-US" baseline="0" dirty="0" smtClean="0"/>
              <a:t>Currently we restrict our models to a seed set of 160 mental state labels, one could potentially expand this set by learning new mental state labels, as well as new extraction patterns simultaneously, using a mutual bootstrapping approach.</a:t>
            </a:r>
          </a:p>
          <a:p>
            <a:r>
              <a:rPr lang="en-US" baseline="0" dirty="0" smtClean="0"/>
              <a:t>-</a:t>
            </a:r>
          </a:p>
          <a:p>
            <a:r>
              <a:rPr lang="en-US" baseline="0" dirty="0" smtClean="0"/>
              <a:t>Another interesting avenue is to test the effect of the amount of context on performance.  We could try many different query patterns.  Does performance always increase with more context?  From a machine learning perspective, one could potentially learn which type of detections are most informative.</a:t>
            </a:r>
          </a:p>
          <a:p>
            <a:endParaRPr lang="en-US" baseline="0" dirty="0" smtClean="0"/>
          </a:p>
          <a:p>
            <a:r>
              <a:rPr lang="en-US" baseline="0" dirty="0" smtClean="0"/>
              <a:t>Another avenue is to integrate actual detection algorithms.</a:t>
            </a:r>
          </a:p>
          <a:p>
            <a:r>
              <a:rPr lang="en-US" baseline="0" dirty="0" smtClean="0"/>
              <a:t>-</a:t>
            </a:r>
          </a:p>
          <a:p>
            <a:r>
              <a:rPr lang="en-US" baseline="0" dirty="0" smtClean="0"/>
              <a:t>Though, the integration of a fully functional detection system is a daunting task.  As a first step, we could just degrade the quality of </a:t>
            </a:r>
            <a:r>
              <a:rPr lang="en-US" baseline="0" dirty="0" err="1" smtClean="0"/>
              <a:t>MTurk</a:t>
            </a:r>
            <a:r>
              <a:rPr lang="en-US" baseline="0" dirty="0" smtClean="0"/>
              <a:t> annotations to simulate noisy detectors and see how well our models perform with noisy input.</a:t>
            </a:r>
          </a:p>
          <a:p>
            <a:r>
              <a:rPr lang="en-US" baseline="0" dirty="0" smtClean="0"/>
              <a:t>-</a:t>
            </a:r>
          </a:p>
          <a:p>
            <a:r>
              <a:rPr lang="en-US" baseline="0" dirty="0" smtClean="0"/>
              <a:t>Then we can try actually integrating a functional detection system.</a:t>
            </a:r>
          </a:p>
          <a:p>
            <a:endParaRPr lang="en-US" baseline="0" dirty="0" smtClean="0"/>
          </a:p>
          <a:p>
            <a:r>
              <a:rPr lang="en-US" dirty="0" smtClean="0"/>
              <a:t>Lastly, we can explore other applications.</a:t>
            </a:r>
          </a:p>
          <a:p>
            <a:r>
              <a:rPr lang="en-US" dirty="0" smtClean="0"/>
              <a:t>-</a:t>
            </a:r>
          </a:p>
          <a:p>
            <a:r>
              <a:rPr lang="en-US" dirty="0" smtClean="0"/>
              <a:t>We</a:t>
            </a:r>
            <a:r>
              <a:rPr lang="en-US" baseline="0" dirty="0" smtClean="0"/>
              <a:t> can apply the CWSA-F1 score to other problems, such as image retrieval.  Images are often represented as histograms of data (e.g., gray-scale intensities).  We can use the score to compare images, and retrieve the most similar image from a bank of images.</a:t>
            </a:r>
          </a:p>
          <a:p>
            <a:r>
              <a:rPr lang="en-US" baseline="0" dirty="0" smtClean="0"/>
              <a:t>-</a:t>
            </a:r>
          </a:p>
          <a:p>
            <a:r>
              <a:rPr lang="en-US" baseline="0" dirty="0" smtClean="0"/>
              <a:t>We can try more challenging (that is more ambiguous) verbs, such as run and walk.</a:t>
            </a:r>
          </a:p>
          <a:p>
            <a:r>
              <a:rPr lang="en-US" baseline="0" dirty="0" smtClean="0"/>
              <a:t>-</a:t>
            </a:r>
          </a:p>
          <a:p>
            <a:r>
              <a:rPr lang="en-US" baseline="0" dirty="0" smtClean="0"/>
              <a:t>Lastly, one can potentially apply this approach to problems of other domains, such as medical diagnosis.  For example, given a list of known symptoms as context, we could query specialized medical texts to find relevant causes.</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Mental state</a:t>
            </a:r>
            <a:r>
              <a:rPr lang="en-US" baseline="0" dirty="0" smtClean="0"/>
              <a:t> interference is a well-established problem in the AI field.</a:t>
            </a:r>
          </a:p>
          <a:p>
            <a:r>
              <a:rPr lang="en-US" baseline="0" dirty="0" smtClean="0"/>
              <a:t>-</a:t>
            </a:r>
          </a:p>
          <a:p>
            <a:r>
              <a:rPr lang="en-US" baseline="0" dirty="0" smtClean="0"/>
              <a:t>It is often formulated as a classification problem, where the goal is to build a classifier to predict target mental state labels based on low-level sensory input.  Most popular solutions tend to use </a:t>
            </a:r>
            <a:r>
              <a:rPr lang="en-US" baseline="0" dirty="0" err="1" smtClean="0"/>
              <a:t>HMMs</a:t>
            </a:r>
            <a:r>
              <a:rPr lang="en-US" baseline="0" dirty="0" smtClean="0"/>
              <a:t> and </a:t>
            </a:r>
            <a:r>
              <a:rPr lang="en-US" baseline="0" dirty="0" err="1" smtClean="0"/>
              <a:t>DBNs</a:t>
            </a:r>
            <a:r>
              <a:rPr lang="en-US" baseline="0" dirty="0" smtClean="0"/>
              <a:t> as these representations can naturally model the ever-changing nature of human emotions.  The solutions listed here tried to predict the emotional states of humans, such as students, based on their unintentional body gestures.  Some can even do it in real-time.</a:t>
            </a:r>
          </a:p>
          <a:p>
            <a:r>
              <a:rPr lang="en-US" baseline="0" dirty="0" smtClean="0"/>
              <a:t>-</a:t>
            </a:r>
          </a:p>
          <a:p>
            <a:r>
              <a:rPr lang="en-US" dirty="0" smtClean="0"/>
              <a:t>Computer vision is a matured area of research.</a:t>
            </a:r>
            <a:r>
              <a:rPr lang="en-US" baseline="0" dirty="0" smtClean="0"/>
              <a:t>  It offers numerous tools and techniques for detecting objects and activities in videos.  These algorithms perform quite well, considering the difficulty nature of their problem.  Although, they are far from achieving human-level performance.  The field is progressing rapidly.</a:t>
            </a:r>
          </a:p>
          <a:p>
            <a:r>
              <a:rPr lang="en-US" baseline="0" dirty="0" smtClean="0"/>
              <a:t>-</a:t>
            </a:r>
          </a:p>
          <a:p>
            <a:r>
              <a:rPr lang="en-US" baseline="0" dirty="0" smtClean="0"/>
              <a:t>Like computer vision, NLP offers many tools for parsing text  Though they’re often error-</a:t>
            </a:r>
            <a:r>
              <a:rPr lang="en-US" baseline="0" dirty="0" err="1" smtClean="0"/>
              <a:t>proned</a:t>
            </a:r>
            <a:r>
              <a:rPr lang="en-US" baseline="0" dirty="0" smtClean="0"/>
              <a:t>, they do perform well enough to support information extraction.  Some interesting unsupervised information extraction solutions relevant to our work include </a:t>
            </a:r>
            <a:r>
              <a:rPr lang="en-US" baseline="0" dirty="0" err="1" smtClean="0"/>
              <a:t>Marneffe</a:t>
            </a:r>
            <a:r>
              <a:rPr lang="en-US" baseline="0" dirty="0" smtClean="0"/>
              <a:t> et al, </a:t>
            </a:r>
            <a:r>
              <a:rPr lang="en-US" baseline="0" dirty="0" err="1" smtClean="0"/>
              <a:t>Mohtarami</a:t>
            </a:r>
            <a:r>
              <a:rPr lang="en-US" baseline="0" dirty="0" smtClean="0"/>
              <a:t> et al, and Chambers and </a:t>
            </a:r>
            <a:r>
              <a:rPr lang="en-US" baseline="0" dirty="0" err="1" smtClean="0"/>
              <a:t>Jurafsky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Plutchik’s</a:t>
            </a:r>
            <a:r>
              <a:rPr lang="en-US" dirty="0" smtClean="0"/>
              <a:t> wheel of emotions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 of 160 mental state compiled </a:t>
            </a:r>
            <a:r>
              <a:rPr lang="en-US" sz="1200" kern="1200" dirty="0" smtClean="0">
                <a:solidFill>
                  <a:schemeClr val="tx1"/>
                </a:solidFill>
                <a:latin typeface="+mn-lt"/>
                <a:ea typeface="+mn-ea"/>
                <a:cs typeface="+mn-cs"/>
              </a:rPr>
              <a:t>from popular mental and emotional state dictionaries, including the Profile of Mood States (McNair et al., 1971) and </a:t>
            </a:r>
            <a:r>
              <a:rPr lang="en-US" sz="1200" kern="1200" dirty="0" err="1" smtClean="0">
                <a:solidFill>
                  <a:schemeClr val="tx1"/>
                </a:solidFill>
                <a:latin typeface="+mn-lt"/>
                <a:ea typeface="+mn-ea"/>
                <a:cs typeface="+mn-cs"/>
              </a:rPr>
              <a:t>Plutchik’s</a:t>
            </a:r>
            <a:r>
              <a:rPr lang="en-US" sz="1200" kern="1200" dirty="0" smtClean="0">
                <a:solidFill>
                  <a:schemeClr val="tx1"/>
                </a:solidFill>
                <a:latin typeface="+mn-lt"/>
                <a:ea typeface="+mn-ea"/>
                <a:cs typeface="+mn-cs"/>
              </a:rPr>
              <a:t> wheel of emotions. These labels also include frequently used labels gathered from </a:t>
            </a:r>
            <a:r>
              <a:rPr lang="en-US" sz="1200" kern="1200" dirty="0" err="1" smtClean="0">
                <a:solidFill>
                  <a:schemeClr val="tx1"/>
                </a:solidFill>
                <a:latin typeface="+mn-lt"/>
                <a:ea typeface="+mn-ea"/>
                <a:cs typeface="+mn-cs"/>
              </a:rPr>
              <a:t>synsets</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WordNet</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Complements extraction patterns</a:t>
            </a:r>
          </a:p>
          <a:p>
            <a:r>
              <a:rPr lang="en-US" dirty="0" smtClean="0"/>
              <a:t> - </a:t>
            </a:r>
            <a:r>
              <a:rPr lang="en-US" dirty="0" err="1" smtClean="0"/>
              <a:t>amod</a:t>
            </a:r>
            <a:r>
              <a:rPr lang="en-US" dirty="0" smtClean="0"/>
              <a:t> from subject</a:t>
            </a:r>
          </a:p>
          <a:p>
            <a:r>
              <a:rPr lang="en-US" baseline="0" dirty="0" smtClean="0"/>
              <a:t> - </a:t>
            </a:r>
            <a:r>
              <a:rPr lang="en-US" baseline="0" dirty="0" err="1" smtClean="0"/>
              <a:t>nsubj</a:t>
            </a:r>
            <a:r>
              <a:rPr lang="en-US" baseline="0" dirty="0" smtClean="0"/>
              <a:t> + cop</a:t>
            </a:r>
          </a:p>
          <a:p>
            <a:r>
              <a:rPr lang="en-US" baseline="0" dirty="0" smtClean="0"/>
              <a:t> - </a:t>
            </a:r>
            <a:r>
              <a:rPr lang="en-US" baseline="0" dirty="0" err="1" smtClean="0"/>
              <a:t>nsubj</a:t>
            </a:r>
            <a:r>
              <a:rPr lang="en-US" baseline="0" dirty="0" smtClean="0"/>
              <a:t> + aux</a:t>
            </a:r>
          </a:p>
          <a:p>
            <a:r>
              <a:rPr lang="en-US" baseline="0" dirty="0" smtClean="0"/>
              <a:t> - </a:t>
            </a:r>
            <a:r>
              <a:rPr lang="en-US" baseline="0" dirty="0" err="1" smtClean="0"/>
              <a:t>nsbuj</a:t>
            </a:r>
            <a:r>
              <a:rPr lang="en-US" baseline="0" dirty="0" smtClean="0"/>
              <a:t> + </a:t>
            </a:r>
            <a:r>
              <a:rPr lang="en-US" baseline="0" dirty="0" err="1" smtClean="0"/>
              <a:t>acomp</a:t>
            </a:r>
            <a:endParaRPr lang="en-US" baseline="0" dirty="0" smtClean="0"/>
          </a:p>
          <a:p>
            <a:r>
              <a:rPr lang="en-US" baseline="0" dirty="0" smtClean="0"/>
              <a:t> - </a:t>
            </a:r>
            <a:r>
              <a:rPr lang="en-US" baseline="0" dirty="0" err="1" smtClean="0"/>
              <a:t>nsubj</a:t>
            </a:r>
            <a:r>
              <a:rPr lang="en-US" baseline="0" dirty="0" smtClean="0"/>
              <a:t> + </a:t>
            </a:r>
            <a:r>
              <a:rPr lang="en-US" baseline="0" dirty="0" err="1" smtClean="0"/>
              <a:t>dep</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Participants</a:t>
            </a:r>
            <a:r>
              <a:rPr lang="en-US" baseline="0" dirty="0" smtClean="0"/>
              <a:t> identification patterns</a:t>
            </a:r>
          </a:p>
          <a:p>
            <a:r>
              <a:rPr lang="en-US" baseline="0" dirty="0" smtClean="0"/>
              <a:t> - </a:t>
            </a:r>
            <a:r>
              <a:rPr lang="en-US" baseline="0" dirty="0" err="1" smtClean="0"/>
              <a:t>nsubj</a:t>
            </a:r>
            <a:r>
              <a:rPr lang="en-US" baseline="0" dirty="0" smtClean="0"/>
              <a:t> + </a:t>
            </a:r>
            <a:r>
              <a:rPr lang="en-US" baseline="0" dirty="0" err="1" smtClean="0"/>
              <a:t>dobj</a:t>
            </a:r>
            <a:endParaRPr lang="en-US" baseline="0" dirty="0" smtClean="0"/>
          </a:p>
          <a:p>
            <a:r>
              <a:rPr lang="en-US" baseline="0" dirty="0" smtClean="0"/>
              <a:t> - </a:t>
            </a:r>
            <a:r>
              <a:rPr lang="en-US" baseline="0" dirty="0" err="1" smtClean="0"/>
              <a:t>dobj</a:t>
            </a:r>
            <a:endParaRPr lang="en-US" baseline="0" dirty="0" smtClean="0"/>
          </a:p>
          <a:p>
            <a:r>
              <a:rPr lang="en-US" baseline="0" dirty="0" smtClean="0"/>
              <a:t> - </a:t>
            </a:r>
            <a:r>
              <a:rPr lang="en-US" baseline="0" dirty="0" err="1" smtClean="0"/>
              <a:t>nsubjpass</a:t>
            </a:r>
            <a:r>
              <a:rPr lang="en-US" baseline="0" dirty="0" smtClean="0"/>
              <a:t> + agent (by)</a:t>
            </a:r>
          </a:p>
          <a:p>
            <a:r>
              <a:rPr lang="en-US" baseline="0" dirty="0" smtClean="0"/>
              <a:t> - </a:t>
            </a:r>
            <a:r>
              <a:rPr lang="en-US" baseline="0" dirty="0" err="1" smtClean="0"/>
              <a:t>nsubj</a:t>
            </a:r>
            <a:r>
              <a:rPr lang="en-US" baseline="0" dirty="0" smtClean="0"/>
              <a:t> + </a:t>
            </a:r>
            <a:r>
              <a:rPr lang="en-US" baseline="0" dirty="0" err="1" smtClean="0"/>
              <a:t>prep_after</a:t>
            </a:r>
            <a:r>
              <a:rPr lang="en-US" baseline="0" dirty="0" smtClean="0"/>
              <a:t> (after for chase)</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was a mock-up example.  Here’s an actual output from our model on the same</a:t>
            </a:r>
            <a:r>
              <a:rPr lang="en-US" baseline="0" dirty="0" smtClean="0"/>
              <a:t> sentences.</a:t>
            </a:r>
          </a:p>
          <a:p>
            <a:endParaRPr lang="en-US" baseline="0" dirty="0" smtClean="0"/>
          </a:p>
          <a:p>
            <a:r>
              <a:rPr lang="en-US" baseline="0" dirty="0" smtClean="0"/>
              <a:t>We see that step 1 correctly identified the participants of chase.</a:t>
            </a:r>
          </a:p>
          <a:p>
            <a:endParaRPr lang="en-US" baseline="0" dirty="0" smtClean="0"/>
          </a:p>
          <a:p>
            <a:r>
              <a:rPr lang="en-US" baseline="0" dirty="0" smtClean="0"/>
              <a:t>Step 2 found the correct </a:t>
            </a:r>
            <a:r>
              <a:rPr lang="en-US" baseline="0" dirty="0" err="1" smtClean="0"/>
              <a:t>coreference</a:t>
            </a:r>
            <a:r>
              <a:rPr lang="en-US" baseline="0" dirty="0" smtClean="0"/>
              <a:t> chain for John.</a:t>
            </a:r>
          </a:p>
          <a:p>
            <a:endParaRPr lang="en-US" baseline="0" dirty="0" smtClean="0"/>
          </a:p>
          <a:p>
            <a:r>
              <a:rPr lang="en-US" baseline="0" dirty="0" smtClean="0"/>
              <a:t>And Step 3 identified the mental state complement afraid for the object John.</a:t>
            </a:r>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Neighborhood windows</a:t>
            </a:r>
            <a:r>
              <a:rPr lang="en-US" baseline="0" dirty="0" smtClean="0"/>
              <a:t> for different models.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This leads us to the</a:t>
            </a:r>
            <a:r>
              <a:rPr lang="en-US" b="1" baseline="0" dirty="0" smtClean="0"/>
              <a:t> main problem </a:t>
            </a:r>
            <a:r>
              <a:rPr lang="en-US" baseline="0" dirty="0" smtClean="0"/>
              <a:t>addressed in this dissertation</a:t>
            </a:r>
            <a:r>
              <a:rPr lang="en-US" dirty="0" smtClean="0"/>
              <a:t>.  </a:t>
            </a:r>
            <a:r>
              <a:rPr lang="en-US" b="1" dirty="0" smtClean="0"/>
              <a:t>The problem is to identify</a:t>
            </a:r>
            <a:r>
              <a:rPr lang="en-US" b="1" baseline="0" dirty="0" smtClean="0"/>
              <a:t> </a:t>
            </a:r>
            <a:r>
              <a:rPr lang="en-US" baseline="0" dirty="0" smtClean="0"/>
              <a:t>the latent attributes from video scenes given some contextual knowledge about the scene.  In particular, we will focus on identifying the mental states of the activity participants</a:t>
            </a:r>
          </a:p>
          <a:p>
            <a:r>
              <a:rPr lang="en-US" baseline="0" dirty="0" smtClean="0"/>
              <a:t>-</a:t>
            </a:r>
          </a:p>
          <a:p>
            <a:r>
              <a:rPr lang="en-US" b="1" baseline="0" dirty="0" smtClean="0"/>
              <a:t>Here, we define latent attributes as any elements </a:t>
            </a:r>
            <a:r>
              <a:rPr lang="en-US" baseline="0" dirty="0" smtClean="0"/>
              <a:t>about the scene that cannot be directly observed or extracted from the scene, such as the mental states, motives, and intentions of the actors.</a:t>
            </a:r>
          </a:p>
          <a:p>
            <a:r>
              <a:rPr lang="en-US" baseline="0" dirty="0" smtClean="0"/>
              <a:t>-</a:t>
            </a:r>
          </a:p>
          <a:p>
            <a:r>
              <a:rPr lang="en-US" b="1" baseline="0" dirty="0" smtClean="0"/>
              <a:t>The automatic identification of these latent attributes is not trivial.  </a:t>
            </a:r>
            <a:r>
              <a:rPr lang="en-US" baseline="0" dirty="0" smtClean="0"/>
              <a:t>It is a very challenging task as machines do not have access to the same wisdom that humans do.  It doesn’t know the most basic of common sense.  It doesn’t know that a smile typically means happy.  All a machine knows is what it was told, e.g., that there is a chase happening and it might involve a child.</a:t>
            </a:r>
          </a:p>
          <a:p>
            <a:endParaRPr lang="en-US" baseline="0" dirty="0" smtClean="0"/>
          </a:p>
          <a:p>
            <a:r>
              <a:rPr lang="en-US" baseline="0" dirty="0" smtClean="0"/>
              <a:t>So how would it go about inferring these latent attributes based on this?</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here is the performance results averaged across 26 different chase videos for each model.</a:t>
            </a:r>
            <a:endParaRPr lang="en-US" baseline="0" smtClean="0"/>
          </a:p>
          <a:p>
            <a:endParaRPr lang="en-US" baseline="0" smtClean="0"/>
          </a:p>
          <a:p>
            <a:r>
              <a:rPr lang="en-US" baseline="0" dirty="0" smtClean="0"/>
              <a:t>We compare these scores against a baseline model.  The baseline model is a naïve model that simply returns all 160 mental states from our initial seed set with uniform probability.</a:t>
            </a:r>
          </a:p>
          <a:p>
            <a:endParaRPr lang="en-US" baseline="0" dirty="0" smtClean="0"/>
          </a:p>
          <a:p>
            <a:r>
              <a:rPr lang="en-US" baseline="0" dirty="0" smtClean="0"/>
              <a:t>Again, we have the three familiar models: vector, sentence and event model. The </a:t>
            </a:r>
            <a:r>
              <a:rPr lang="en-US" baseline="0" dirty="0" err="1" smtClean="0"/>
              <a:t>coref</a:t>
            </a:r>
            <a:r>
              <a:rPr lang="en-US" baseline="0" dirty="0" smtClean="0"/>
              <a:t> model, is the same as the event model minus the 3</a:t>
            </a:r>
            <a:r>
              <a:rPr lang="en-US" baseline="30000" dirty="0" smtClean="0"/>
              <a:t>rd</a:t>
            </a:r>
            <a:r>
              <a:rPr lang="en-US" baseline="0" dirty="0" smtClean="0"/>
              <a:t> step in the algorithm.</a:t>
            </a:r>
          </a:p>
          <a:p>
            <a:endParaRPr lang="en-US" baseline="0" dirty="0" smtClean="0"/>
          </a:p>
          <a:p>
            <a:r>
              <a:rPr lang="en-US" baseline="0" dirty="0" smtClean="0"/>
              <a:t>That is, it only uses </a:t>
            </a:r>
            <a:r>
              <a:rPr lang="en-US" baseline="0" dirty="0" err="1" smtClean="0"/>
              <a:t>coreference</a:t>
            </a:r>
            <a:r>
              <a:rPr lang="en-US" baseline="0" dirty="0" smtClean="0"/>
              <a:t> resolution to expand the neighborhood area, but it does not take that final step to use extra syntactic dependency relations to focus on the mental states of event participants.  Instead, it counts any mental state labels that occur within the neighborhood area, similar to the sentence model.</a:t>
            </a:r>
          </a:p>
        </p:txBody>
      </p:sp>
      <p:sp>
        <p:nvSpPr>
          <p:cNvPr id="4" name="Slide Number Placeholder 3"/>
          <p:cNvSpPr>
            <a:spLocks noGrp="1"/>
          </p:cNvSpPr>
          <p:nvPr>
            <p:ph type="sldNum" sz="quarter" idx="10"/>
          </p:nvPr>
        </p:nvSpPr>
        <p:spPr/>
        <p:txBody>
          <a:bodyPr/>
          <a:lstStyle/>
          <a:p>
            <a:fld id="{F0EA4FAC-3B65-B24F-83AF-B28292591E08}"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we wanted to test the importance</a:t>
            </a:r>
            <a:r>
              <a:rPr lang="en-US" baseline="0" dirty="0" smtClean="0"/>
              <a:t> of various NLP components to our model.  As mentioned, the improvement from the event model over the </a:t>
            </a:r>
            <a:r>
              <a:rPr lang="en-US" baseline="0" dirty="0" err="1" smtClean="0"/>
              <a:t>coref</a:t>
            </a:r>
            <a:r>
              <a:rPr lang="en-US" baseline="0" dirty="0" smtClean="0"/>
              <a:t> model shows that focusing on event participants is important.  We also know that using </a:t>
            </a:r>
            <a:r>
              <a:rPr lang="en-US" baseline="0" dirty="0" err="1" smtClean="0"/>
              <a:t>coref</a:t>
            </a:r>
            <a:r>
              <a:rPr lang="en-US" baseline="0" dirty="0" smtClean="0"/>
              <a:t> to expand the neighborhood area is important, but can we achieve the same result using a simple windowing method to expand the neighborhood area?</a:t>
            </a:r>
          </a:p>
          <a:p>
            <a:endParaRPr lang="en-US" baseline="0" dirty="0" smtClean="0"/>
          </a:p>
          <a:p>
            <a:r>
              <a:rPr lang="en-US" baseline="0" dirty="0" smtClean="0"/>
              <a:t>The windowing method simply extends the sentence boundary of the sentence model to include the </a:t>
            </a:r>
            <a:r>
              <a:rPr lang="en-US" baseline="0" dirty="0" err="1" smtClean="0"/>
              <a:t>n</a:t>
            </a:r>
            <a:r>
              <a:rPr lang="en-US" baseline="0" dirty="0" smtClean="0"/>
              <a:t> </a:t>
            </a:r>
            <a:r>
              <a:rPr lang="en-US" baseline="0" dirty="0" err="1" smtClean="0"/>
              <a:t>preceeding</a:t>
            </a:r>
            <a:r>
              <a:rPr lang="en-US" baseline="0" dirty="0" smtClean="0"/>
              <a:t> and </a:t>
            </a:r>
            <a:r>
              <a:rPr lang="en-US" baseline="0" dirty="0" err="1" smtClean="0"/>
              <a:t>n</a:t>
            </a:r>
            <a:r>
              <a:rPr lang="en-US" baseline="0" dirty="0" smtClean="0"/>
              <a:t> following sentences.  So for win-2, we would include the 2 sentences before and 2 after each target sentence in our neighborhood.  We compared the performance of </a:t>
            </a:r>
            <a:r>
              <a:rPr lang="en-US" baseline="0" dirty="0" err="1" smtClean="0"/>
              <a:t>coref</a:t>
            </a:r>
            <a:r>
              <a:rPr lang="en-US" baseline="0" dirty="0" smtClean="0"/>
              <a:t> to the windowing method with several different configurations.</a:t>
            </a:r>
          </a:p>
          <a:p>
            <a:endParaRPr lang="en-US" baseline="0" dirty="0" smtClean="0"/>
          </a:p>
          <a:p>
            <a:r>
              <a:rPr lang="en-US" baseline="0" dirty="0" smtClean="0"/>
              <a:t>Here is the average CWSA-F1 score across 26 chase videos for each window configuration.</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we look at ensemble models.</a:t>
            </a:r>
          </a:p>
          <a:p>
            <a:endParaRPr lang="en-US" dirty="0" smtClean="0"/>
          </a:p>
          <a:p>
            <a:r>
              <a:rPr lang="en-US" dirty="0" smtClean="0"/>
              <a:t>For each deleted interpolation model, which operates on text, we combined it with the vector model, which operates in a latent conceptual space to create an ensemble model.  So the combination</a:t>
            </a:r>
            <a:r>
              <a:rPr lang="en-US" baseline="0" dirty="0" smtClean="0"/>
              <a:t> of the sentence model and the vector model yields the </a:t>
            </a:r>
            <a:r>
              <a:rPr lang="en-US" baseline="0" dirty="0" err="1" smtClean="0"/>
              <a:t>sentence+vector</a:t>
            </a:r>
            <a:r>
              <a:rPr lang="en-US" baseline="0" dirty="0" smtClean="0"/>
              <a:t> model.  And similarly for others.</a:t>
            </a:r>
          </a:p>
          <a:p>
            <a:endParaRPr lang="en-US" baseline="0" dirty="0" smtClean="0"/>
          </a:p>
          <a:p>
            <a:r>
              <a:rPr lang="en-US" baseline="0" dirty="0" smtClean="0"/>
              <a:t>We see that every single ensemble model outperformed its respective individual components, all by statistically significant margins.</a:t>
            </a:r>
          </a:p>
          <a:p>
            <a:r>
              <a:rPr lang="en-US" baseline="0" dirty="0" smtClean="0"/>
              <a:t>-</a:t>
            </a:r>
          </a:p>
          <a:p>
            <a:r>
              <a:rPr lang="en-US" baseline="0" dirty="0" smtClean="0"/>
              <a:t>This evidence strongly suggests that the information gained from operating on text and operating in the latent vector space are highly complementary.  This means we can make improvements to each model separately, and any local improvement to the individual models will improve the resulting ensemble model.</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see the the </a:t>
            </a:r>
            <a:r>
              <a:rPr lang="en-US" dirty="0" err="1" smtClean="0"/>
              <a:t>coref</a:t>
            </a:r>
            <a:r>
              <a:rPr lang="en-US" dirty="0" smtClean="0"/>
              <a:t> model outperformed all tested windowing configurations.</a:t>
            </a:r>
            <a:r>
              <a:rPr lang="en-US" baseline="0" dirty="0" smtClean="0"/>
              <a:t>  </a:t>
            </a:r>
          </a:p>
          <a:p>
            <a:r>
              <a:rPr lang="en-US" baseline="0" dirty="0" smtClean="0"/>
              <a:t>-</a:t>
            </a:r>
          </a:p>
          <a:p>
            <a:r>
              <a:rPr lang="en-US" baseline="0" dirty="0" smtClean="0"/>
              <a:t>Except the improvement over win-1 is not significant.</a:t>
            </a:r>
          </a:p>
          <a:p>
            <a:endParaRPr lang="en-US" baseline="0" dirty="0" smtClean="0"/>
          </a:p>
          <a:p>
            <a:r>
              <a:rPr lang="en-US" baseline="0" dirty="0" smtClean="0"/>
              <a:t>Let’s think for a moment about why that is.  If a piece of text is coherent and cohesive, then successive sentences are very likely to refer to the same concepts and topics.   And win-1 always grabs the immediately surrounding sentences.  Moreover, since newswire text tend to be short, thus win-1 is likely to generate the same neighborhood area as </a:t>
            </a:r>
            <a:r>
              <a:rPr lang="en-US" baseline="0" dirty="0" err="1" smtClean="0"/>
              <a:t>coref</a:t>
            </a:r>
            <a:r>
              <a:rPr lang="en-US" baseline="0" dirty="0" smtClean="0"/>
              <a:t>.  This is reflected in this table, which shows the total number relevant sentences retrieved from the corpus by each model.  We see that </a:t>
            </a:r>
            <a:r>
              <a:rPr lang="en-US" baseline="0" dirty="0" err="1" smtClean="0"/>
              <a:t>coref</a:t>
            </a:r>
            <a:r>
              <a:rPr lang="en-US" baseline="0" dirty="0" smtClean="0"/>
              <a:t> and win-1 retrieved roughly the same number of sentences relevant to chase.</a:t>
            </a:r>
          </a:p>
          <a:p>
            <a:r>
              <a:rPr lang="en-US" baseline="0" dirty="0" smtClean="0"/>
              <a:t>-</a:t>
            </a:r>
          </a:p>
          <a:p>
            <a:r>
              <a:rPr lang="en-US" baseline="0" dirty="0" smtClean="0"/>
              <a:t>In general, </a:t>
            </a:r>
            <a:r>
              <a:rPr lang="en-US" baseline="0" dirty="0" err="1" smtClean="0"/>
              <a:t>coref</a:t>
            </a:r>
            <a:r>
              <a:rPr lang="en-US" baseline="0" dirty="0" smtClean="0"/>
              <a:t> does not do worse than a simpler method, which is good news.  This warrants the added complexity of using </a:t>
            </a:r>
            <a:r>
              <a:rPr lang="en-US" baseline="0" dirty="0" err="1" smtClean="0"/>
              <a:t>coref</a:t>
            </a:r>
            <a:r>
              <a:rPr lang="en-US" baseline="0" dirty="0" smtClean="0"/>
              <a:t>, as it also provides references to participants in each sentence for the downstream process.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wanted</a:t>
            </a:r>
            <a:r>
              <a:rPr lang="en-US" baseline="0" dirty="0" smtClean="0"/>
              <a:t> operators that are both communicative &amp; associative, so that (chase, policeman) and (policeman, chase) map to the same vector representation.</a:t>
            </a:r>
          </a:p>
          <a:p>
            <a:endParaRPr lang="en-US" baseline="0" dirty="0" smtClean="0"/>
          </a:p>
          <a:p>
            <a:r>
              <a:rPr lang="en-US" baseline="0" dirty="0" smtClean="0"/>
              <a:t>We tested summation and multiplication.</a:t>
            </a:r>
          </a:p>
          <a:p>
            <a:endParaRPr lang="en-US" baseline="0" dirty="0" smtClean="0"/>
          </a:p>
          <a:p>
            <a:r>
              <a:rPr lang="en-US" baseline="0" dirty="0" smtClean="0"/>
              <a:t>Results are consistent with </a:t>
            </a:r>
            <a:r>
              <a:rPr lang="en-US" baseline="0" dirty="0" err="1" smtClean="0"/>
              <a:t>Mikolov’s</a:t>
            </a:r>
            <a:r>
              <a:rPr lang="en-US" baseline="0" dirty="0" smtClean="0"/>
              <a:t> work, where they found semantic relationships between words in vector space by manipulation vector offsets using addition and subtraction.</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59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output for the 23</a:t>
            </a:r>
            <a:r>
              <a:rPr lang="en-US" baseline="30000" dirty="0" smtClean="0"/>
              <a:t>rd</a:t>
            </a:r>
            <a:r>
              <a:rPr lang="en-US" dirty="0" smtClean="0"/>
              <a:t> chase video</a:t>
            </a:r>
            <a:r>
              <a:rPr lang="en-US" baseline="0" dirty="0" smtClean="0"/>
              <a:t> in our dataset. </a:t>
            </a:r>
            <a:r>
              <a:rPr lang="en-US" sz="1200" kern="1200" dirty="0" smtClean="0">
                <a:solidFill>
                  <a:schemeClr val="tx1"/>
                </a:solidFill>
                <a:latin typeface="+mn-lt"/>
                <a:ea typeface="+mn-ea"/>
                <a:cs typeface="+mn-cs"/>
              </a:rPr>
              <a:t>Each distribution is represented as a list of elements and their associated weights. The gold standard distribution G23 is generated by aggregating mental state annotations from 10 different </a:t>
            </a:r>
            <a:r>
              <a:rPr lang="en-US" sz="1200" kern="1200" dirty="0" err="1" smtClean="0">
                <a:solidFill>
                  <a:schemeClr val="tx1"/>
                </a:solidFill>
                <a:latin typeface="+mn-lt"/>
                <a:ea typeface="+mn-ea"/>
                <a:cs typeface="+mn-cs"/>
              </a:rPr>
              <a:t>MTurk</a:t>
            </a:r>
            <a:r>
              <a:rPr lang="en-US" sz="1200" kern="1200" dirty="0" smtClean="0">
                <a:solidFill>
                  <a:schemeClr val="tx1"/>
                </a:solidFill>
                <a:latin typeface="+mn-lt"/>
                <a:ea typeface="+mn-ea"/>
                <a:cs typeface="+mn-cs"/>
              </a:rPr>
              <a:t> workers. The response distributions are given by various different neighborhood information extraction models. Bold font in a response distribution indicates an exact match with an element from G23 .</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Our approach to </a:t>
            </a:r>
            <a:r>
              <a:rPr lang="en-US" dirty="0" smtClean="0"/>
              <a:t>the problem is based on one key</a:t>
            </a:r>
            <a:r>
              <a:rPr lang="en-US" baseline="0" dirty="0" smtClean="0"/>
              <a:t> observation:  “Attributes that are latent in visual representation are often explicit in textual representation.”</a:t>
            </a:r>
          </a:p>
          <a:p>
            <a:r>
              <a:rPr lang="en-US" baseline="0" dirty="0" smtClean="0"/>
              <a:t>-</a:t>
            </a:r>
          </a:p>
          <a:p>
            <a:r>
              <a:rPr lang="en-US" b="1" baseline="0" dirty="0" smtClean="0"/>
              <a:t>This suggests a novel method </a:t>
            </a:r>
            <a:r>
              <a:rPr lang="en-US" baseline="0" dirty="0" smtClean="0"/>
              <a:t>for inferring latent attributes:  That is use explicit visual cues from the videos, like the detections about objects and activities, as contextual information to query large text corpora; and from the resulting texts extract attributes that are latent in the videos, such as mental states.</a:t>
            </a:r>
          </a:p>
          <a:p>
            <a:endParaRPr lang="en-US" baseline="0" dirty="0" smtClean="0"/>
          </a:p>
          <a:p>
            <a:r>
              <a:rPr lang="en-US" b="1" baseline="0" dirty="0" smtClean="0"/>
              <a:t>The diagram here shows our proposed </a:t>
            </a:r>
            <a:r>
              <a:rPr lang="en-US" baseline="0" dirty="0" smtClean="0"/>
              <a:t>approach.  The gray box outlines the scope of our system.  Our system takes detections from a video as input, and then uses information acquired from large text corpora to identify and output the mental states of the participants in the video.</a:t>
            </a:r>
          </a:p>
          <a:p>
            <a:endParaRPr lang="en-US" baseline="0" dirty="0" smtClean="0"/>
          </a:p>
          <a:p>
            <a:r>
              <a:rPr lang="en-US" b="1" baseline="0" dirty="0" smtClean="0"/>
              <a:t>Although we chose to focus on mental states, such as emotional states, I would like to emphasize that the proposed approach would work for any other latent attributes.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test</a:t>
            </a:r>
            <a:r>
              <a:rPr lang="en-US" b="1" baseline="0" dirty="0" smtClean="0"/>
              <a:t> our system, we need videos.</a:t>
            </a:r>
            <a:r>
              <a:rPr lang="en-US" baseline="0" dirty="0" smtClean="0"/>
              <a:t>  We chose to focus on two activities, chase and hug.  Chases often invoke clear mental state inferences in humans, which makes it a good test candidate.  Hugs are a little more challenging.  The difference in mental states between two lovers hugging versus two siblings hugging is much more subtle.  </a:t>
            </a:r>
          </a:p>
          <a:p>
            <a:endParaRPr lang="en-US" baseline="0" dirty="0" smtClean="0"/>
          </a:p>
          <a:p>
            <a:r>
              <a:rPr lang="en-US" b="1" baseline="0" dirty="0" smtClean="0"/>
              <a:t>For each verb, we generated </a:t>
            </a:r>
            <a:r>
              <a:rPr lang="en-US" baseline="0" dirty="0" smtClean="0"/>
              <a:t>a video dataset by finding videos on the Web.  We found 26 videos for chase, and 45 different videos for hug.</a:t>
            </a:r>
          </a:p>
        </p:txBody>
      </p:sp>
      <p:sp>
        <p:nvSpPr>
          <p:cNvPr id="4" name="Slide Number Placeholder 3"/>
          <p:cNvSpPr>
            <a:spLocks noGrp="1"/>
          </p:cNvSpPr>
          <p:nvPr>
            <p:ph type="sldNum" sz="quarter" idx="10"/>
          </p:nvPr>
        </p:nvSpPr>
        <p:spPr/>
        <p:txBody>
          <a:bodyPr/>
          <a:lstStyle/>
          <a:p>
            <a:fld id="{F0EA4FAC-3B65-B24F-83AF-B28292591E08}"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For each dataset, we used Amazon </a:t>
            </a:r>
            <a:r>
              <a:rPr lang="en-US" baseline="0" dirty="0" smtClean="0"/>
              <a:t>Mechanical Turk to generate ground-truth annotations for all videos.  We showed the video to each </a:t>
            </a:r>
            <a:r>
              <a:rPr lang="en-US" baseline="0" dirty="0" err="1" smtClean="0"/>
              <a:t>MTurk</a:t>
            </a:r>
            <a:r>
              <a:rPr lang="en-US" baseline="0" dirty="0" smtClean="0"/>
              <a:t> worker and asked them to answer some questions about the video.</a:t>
            </a:r>
          </a:p>
          <a:p>
            <a:r>
              <a:rPr lang="en-US" baseline="0" dirty="0" smtClean="0"/>
              <a:t>-</a:t>
            </a:r>
          </a:p>
          <a:p>
            <a:r>
              <a:rPr lang="en-US" b="1" baseline="0" dirty="0" smtClean="0"/>
              <a:t>For each video, we collected the mental </a:t>
            </a:r>
            <a:r>
              <a:rPr lang="en-US" baseline="0" dirty="0" smtClean="0"/>
              <a:t>state descriptions about each participating actor.  </a:t>
            </a:r>
            <a:r>
              <a:rPr lang="en-US" b="1" baseline="0" dirty="0" smtClean="0"/>
              <a:t>We asked 10</a:t>
            </a:r>
            <a:r>
              <a:rPr lang="en-US" baseline="0" dirty="0" smtClean="0"/>
              <a:t> different workers to annotate each video and aggregated their answers to create a frequency distribution of mental states for each video.  We use this data as the gold-standard sets of mental states for evaluation purposes.</a:t>
            </a:r>
          </a:p>
          <a:p>
            <a:r>
              <a:rPr lang="en-US" baseline="0" dirty="0" smtClean="0"/>
              <a:t>-</a:t>
            </a:r>
          </a:p>
          <a:p>
            <a:r>
              <a:rPr lang="en-US" b="1" baseline="0" dirty="0" smtClean="0"/>
              <a:t>Additionally, we also asked the workers to select tags</a:t>
            </a:r>
            <a:r>
              <a:rPr lang="en-US" baseline="0" dirty="0" smtClean="0"/>
              <a:t>, corresponding to detections, about things that are present in the video.  For example, we asked them to identify whether or not a policeman is present or a child.  In a sense, we used the </a:t>
            </a:r>
            <a:r>
              <a:rPr lang="en-US" baseline="0" dirty="0" err="1" smtClean="0"/>
              <a:t>MTurk</a:t>
            </a:r>
            <a:r>
              <a:rPr lang="en-US" baseline="0" dirty="0" smtClean="0"/>
              <a:t> workers as a proxy for an automatic detection system that operates at human-level performance.  We then use these detection tags as input to our system.</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So again, the context of the system diagram</a:t>
            </a:r>
            <a:r>
              <a:rPr lang="en-US" b="0" baseline="0" dirty="0" smtClean="0"/>
              <a:t>.  Here’s what the </a:t>
            </a:r>
            <a:r>
              <a:rPr lang="en-US" b="0" baseline="0" dirty="0" err="1" smtClean="0"/>
              <a:t>MTurk</a:t>
            </a:r>
            <a:r>
              <a:rPr lang="en-US" b="0" baseline="0" dirty="0" smtClean="0"/>
              <a:t> workers give us.</a:t>
            </a:r>
          </a:p>
          <a:p>
            <a:r>
              <a:rPr lang="en-US" b="0" baseline="0" dirty="0" smtClean="0"/>
              <a:t>--</a:t>
            </a:r>
          </a:p>
          <a:p>
            <a:r>
              <a:rPr lang="en-US" b="1" baseline="0" dirty="0" smtClean="0"/>
              <a:t>We also inspected the quality of the </a:t>
            </a:r>
          </a:p>
          <a:p>
            <a:endParaRPr lang="en-US" b="0" baseline="0" dirty="0" smtClean="0"/>
          </a:p>
          <a:p>
            <a:r>
              <a:rPr lang="en-US" b="1" baseline="0" dirty="0" smtClean="0"/>
              <a:t>Asides from detections</a:t>
            </a:r>
            <a:r>
              <a:rPr lang="en-US" b="0" baseline="0" dirty="0" smtClean="0"/>
              <a:t>, our system also needs text corpora to query information from.</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9" name="Group 13"/>
          <p:cNvGrpSpPr/>
          <p:nvPr/>
        </p:nvGrpSpPr>
        <p:grpSpPr>
          <a:xfrm>
            <a:off x="0" y="1143001"/>
            <a:ext cx="9144000" cy="63125"/>
            <a:chOff x="507492" y="1501519"/>
            <a:chExt cx="8129016" cy="63125"/>
          </a:xfrm>
          <a:solidFill>
            <a:srgbClr val="002147"/>
          </a:solidFill>
        </p:grpSpPr>
        <p:cxnSp>
          <p:nvCxnSpPr>
            <p:cNvPr id="15" name="Straight Connector 14"/>
            <p:cNvCxnSpPr/>
            <p:nvPr/>
          </p:nvCxnSpPr>
          <p:spPr>
            <a:xfrm>
              <a:off x="507492" y="1564644"/>
              <a:ext cx="8129016" cy="0"/>
            </a:xfrm>
            <a:prstGeom prst="line">
              <a:avLst/>
            </a:prstGeom>
            <a:grpFill/>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grpFill/>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9144000" cy="1079876"/>
          </a:xfrm>
          <a:prstGeom prst="rect">
            <a:avLst/>
          </a:prstGeom>
          <a:solidFill>
            <a:srgbClr val="0021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9144000" cy="1079876"/>
          </a:xfrm>
          <a:prstGeom prst="rect">
            <a:avLst/>
          </a:prstGeom>
          <a:solidFill>
            <a:srgbClr val="0021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25514" y="2629016"/>
            <a:ext cx="6798860" cy="1882770"/>
          </a:xfrm>
        </p:spPr>
        <p:txBody>
          <a:bodyPr anchor="ctr">
            <a:normAutofit/>
          </a:bodyPr>
          <a:lstStyle>
            <a:lvl1pPr algn="l">
              <a:defRPr sz="3100" cap="all" baseline="0">
                <a:solidFill>
                  <a:schemeClr val="accent3"/>
                </a:solidFill>
              </a:defRPr>
            </a:lvl1pPr>
          </a:lstStyle>
          <a:p>
            <a:r>
              <a:rPr lang="en-US" smtClean="0"/>
              <a:t>Click to edit Master title style</a:t>
            </a:r>
            <a:endParaRPr dirty="0"/>
          </a:p>
        </p:txBody>
      </p:sp>
      <p:sp>
        <p:nvSpPr>
          <p:cNvPr id="3" name="Subtitle 2"/>
          <p:cNvSpPr>
            <a:spLocks noGrp="1"/>
          </p:cNvSpPr>
          <p:nvPr>
            <p:ph type="subTitle" idx="1"/>
          </p:nvPr>
        </p:nvSpPr>
        <p:spPr>
          <a:xfrm>
            <a:off x="1225514" y="4793171"/>
            <a:ext cx="6798859" cy="674179"/>
          </a:xfrm>
        </p:spPr>
        <p:txBody>
          <a:bodyPr>
            <a:normAutofit/>
          </a:bodyPr>
          <a:lstStyle>
            <a:lvl1pPr marL="0" indent="0" algn="l">
              <a:spcBef>
                <a:spcPts val="0"/>
              </a:spcBef>
              <a:buNone/>
              <a:defRPr sz="18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4" name="Date Placeholder 3"/>
          <p:cNvSpPr>
            <a:spLocks noGrp="1"/>
          </p:cNvSpPr>
          <p:nvPr>
            <p:ph type="dt" sz="half" idx="10"/>
          </p:nvPr>
        </p:nvSpPr>
        <p:spPr>
          <a:ln>
            <a:noFill/>
          </a:ln>
        </p:spPr>
        <p:txBody>
          <a:bodyPr/>
          <a:lstStyle>
            <a:lvl1pPr>
              <a:defRPr>
                <a:solidFill>
                  <a:schemeClr val="bg1"/>
                </a:solidFill>
              </a:defRPr>
            </a:lvl1pPr>
          </a:lstStyle>
          <a:p>
            <a:r>
              <a:rPr lang="en-US" smtClean="0"/>
              <a:t>April 30, 2014</a:t>
            </a:r>
            <a:endParaRPr lang="en-US" dirty="0"/>
          </a:p>
        </p:txBody>
      </p:sp>
      <p:sp>
        <p:nvSpPr>
          <p:cNvPr id="5" name="Footer Placeholder 4"/>
          <p:cNvSpPr>
            <a:spLocks noGrp="1"/>
          </p:cNvSpPr>
          <p:nvPr>
            <p:ph type="ftr" sz="quarter" idx="11"/>
          </p:nvPr>
        </p:nvSpPr>
        <p:spPr>
          <a:ln>
            <a:noFill/>
          </a:ln>
        </p:spPr>
        <p:txBody>
          <a:bodyPr/>
          <a:lstStyle>
            <a:lvl1pPr>
              <a:defRPr>
                <a:solidFill>
                  <a:schemeClr val="bg1"/>
                </a:solidFill>
              </a:defRPr>
            </a:lvl1pPr>
          </a:lstStyle>
          <a:p>
            <a:r>
              <a:rPr lang="en-US" smtClean="0"/>
              <a:t>Anh Tran - Dissertation</a:t>
            </a:r>
            <a:endParaRPr lang="en-US" dirty="0"/>
          </a:p>
        </p:txBody>
      </p:sp>
      <p:sp>
        <p:nvSpPr>
          <p:cNvPr id="6" name="Slide Number Placeholder 5"/>
          <p:cNvSpPr>
            <a:spLocks noGrp="1"/>
          </p:cNvSpPr>
          <p:nvPr>
            <p:ph type="sldNum" sz="quarter" idx="12"/>
          </p:nvPr>
        </p:nvSpPr>
        <p:spPr>
          <a:ln>
            <a:noFill/>
          </a:ln>
        </p:spPr>
        <p:txBody>
          <a:bodyPr/>
          <a:lstStyle>
            <a:lvl1pPr>
              <a:defRPr>
                <a:solidFill>
                  <a:schemeClr val="bg1"/>
                </a:solidFill>
              </a:defRPr>
            </a:lvl1pPr>
          </a:lstStyle>
          <a:p>
            <a:fld id="{D251BFE7-20A4-0B42-889B-682D60CD3310}" type="slidenum">
              <a:rPr lang="en-US" smtClean="0"/>
              <a:pPr/>
              <a:t>‹#›</a:t>
            </a:fld>
            <a:endParaRPr lang="en-US" dirty="0"/>
          </a:p>
        </p:txBody>
      </p:sp>
      <p:pic>
        <p:nvPicPr>
          <p:cNvPr id="17" name="Picture 16"/>
          <p:cNvPicPr>
            <a:picLocks noChangeAspect="1"/>
          </p:cNvPicPr>
          <p:nvPr/>
        </p:nvPicPr>
        <p:blipFill rotWithShape="1">
          <a:blip r:embed="rId2" cstate="print">
            <a:duotone>
              <a:srgbClr val="800000"/>
              <a:srgbClr val="FFF1C1"/>
            </a:duotone>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3">
                    <a14:imgEffect>
                      <a14:saturation sat="3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994410" y="0"/>
            <a:ext cx="1310643" cy="2292094"/>
          </a:xfrm>
          <a:prstGeom prst="rect">
            <a:avLst/>
          </a:prstGeom>
        </p:spPr>
      </p:pic>
      <p:pic>
        <p:nvPicPr>
          <p:cNvPr id="16" name="Picture 15" descr="dwnld_ua_blocka_az_rgb.png"/>
          <p:cNvPicPr>
            <a:picLocks noChangeAspect="1"/>
          </p:cNvPicPr>
          <p:nvPr/>
        </p:nvPicPr>
        <p:blipFill>
          <a:blip r:embed="rId4"/>
          <a:stretch>
            <a:fillRect/>
          </a:stretch>
        </p:blipFill>
        <p:spPr>
          <a:xfrm>
            <a:off x="1381396" y="259392"/>
            <a:ext cx="568178" cy="560345"/>
          </a:xfrm>
          <a:prstGeom prst="rect">
            <a:avLst/>
          </a:prstGeom>
          <a:ln>
            <a:noFill/>
          </a:ln>
          <a:effectLst>
            <a:outerShdw blurRad="292100" dist="139700" dir="2700000" algn="tl" rotWithShape="0">
              <a:srgbClr val="333333">
                <a:alpha val="65000"/>
              </a:srgbClr>
            </a:outerShdw>
          </a:effectLst>
        </p:spPr>
      </p:pic>
      <p:grpSp>
        <p:nvGrpSpPr>
          <p:cNvPr id="10" name="Group 12"/>
          <p:cNvGrpSpPr/>
          <p:nvPr/>
        </p:nvGrpSpPr>
        <p:grpSpPr>
          <a:xfrm rot="10800000">
            <a:off x="0" y="5645511"/>
            <a:ext cx="9144000"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userDrawn="1"/>
        </p:nvPicPr>
        <p:blipFill rotWithShape="1">
          <a:blip r:embed="rId2" cstate="print">
            <a:duotone>
              <a:srgbClr val="800000"/>
              <a:srgbClr val="FFF1C1"/>
            </a:duotone>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5">
                    <a14:imgEffect>
                      <a14:saturation sat="3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994410" y="0"/>
            <a:ext cx="1310643" cy="2292094"/>
          </a:xfrm>
          <a:prstGeom prst="rect">
            <a:avLst/>
          </a:prstGeom>
        </p:spPr>
      </p:pic>
      <p:pic>
        <p:nvPicPr>
          <p:cNvPr id="20" name="Picture 19" descr="dwnld_ua_blocka_az_rgb.png"/>
          <p:cNvPicPr>
            <a:picLocks noChangeAspect="1"/>
          </p:cNvPicPr>
          <p:nvPr userDrawn="1"/>
        </p:nvPicPr>
        <p:blipFill>
          <a:blip r:embed="rId4"/>
          <a:stretch>
            <a:fillRect/>
          </a:stretch>
        </p:blipFill>
        <p:spPr>
          <a:xfrm>
            <a:off x="1359500" y="183322"/>
            <a:ext cx="568178" cy="560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59756515"/>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Picture Placeholder 2"/>
          <p:cNvSpPr>
            <a:spLocks noGrp="1"/>
          </p:cNvSpPr>
          <p:nvPr>
            <p:ph type="pic" idx="1"/>
          </p:nvPr>
        </p:nvSpPr>
        <p:spPr>
          <a:xfrm>
            <a:off x="3491003" y="1600200"/>
            <a:ext cx="4823184"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28675" y="1600200"/>
            <a:ext cx="2547747"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April 30, 2014</a:t>
            </a:r>
            <a:endParaRPr lang="en-US"/>
          </a:p>
        </p:txBody>
      </p:sp>
      <p:sp>
        <p:nvSpPr>
          <p:cNvPr id="6" name="Footer Placeholder 5"/>
          <p:cNvSpPr>
            <a:spLocks noGrp="1"/>
          </p:cNvSpPr>
          <p:nvPr>
            <p:ph type="ftr" sz="quarter" idx="11"/>
          </p:nvPr>
        </p:nvSpPr>
        <p:spPr/>
        <p:txBody>
          <a:bodyPr/>
          <a:lstStyle/>
          <a:p>
            <a:r>
              <a:rPr lang="en-US" smtClean="0"/>
              <a:t>Anh Tran - Dissertation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6963709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1207670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365125"/>
            <a:ext cx="1285875" cy="572227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28675" y="365125"/>
            <a:ext cx="6074172"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a:p>
        </p:txBody>
      </p:sp>
      <p:grpSp>
        <p:nvGrpSpPr>
          <p:cNvPr id="7" name="Group 6"/>
          <p:cNvGrpSpPr/>
          <p:nvPr/>
        </p:nvGrpSpPr>
        <p:grpSpPr>
          <a:xfrm rot="5400000">
            <a:off x="4181447" y="3239394"/>
            <a:ext cx="5632704" cy="63302"/>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r="25000"/>
          <a:stretch>
            <a:fillRect/>
          </a:stretch>
        </p:blipFill>
        <p:spPr>
          <a:xfrm rot="5400000">
            <a:off x="5486400" y="3200400"/>
            <a:ext cx="6858000" cy="457200"/>
          </a:xfrm>
          <a:prstGeom prst="rect">
            <a:avLst/>
          </a:prstGeom>
          <a:effectLst>
            <a:glow rad="101600">
              <a:srgbClr val="002147">
                <a:alpha val="75000"/>
              </a:srgbClr>
            </a:glow>
          </a:effectLst>
        </p:spPr>
      </p:pic>
      <p:pic>
        <p:nvPicPr>
          <p:cNvPr id="12" name="Picture 11" descr="dwnld_ua_shadow_wilbur_blue.png"/>
          <p:cNvPicPr>
            <a:picLocks noChangeAspect="1"/>
          </p:cNvPicPr>
          <p:nvPr/>
        </p:nvPicPr>
        <p:blipFill>
          <a:blip r:embed="rId3">
            <a:alphaModFix amt="85000"/>
          </a:blip>
          <a:stretch>
            <a:fillRect/>
          </a:stretch>
        </p:blipFill>
        <p:spPr>
          <a:xfrm>
            <a:off x="8024374" y="6365968"/>
            <a:ext cx="302122" cy="310101"/>
          </a:xfrm>
          <a:prstGeom prst="rect">
            <a:avLst/>
          </a:prstGeom>
        </p:spPr>
      </p:pic>
      <p:pic>
        <p:nvPicPr>
          <p:cNvPr id="13" name="Picture 12"/>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r="25000"/>
          <a:stretch>
            <a:fillRect/>
          </a:stretch>
        </p:blipFill>
        <p:spPr>
          <a:xfrm rot="5400000">
            <a:off x="5486400" y="3200400"/>
            <a:ext cx="6858000" cy="457200"/>
          </a:xfrm>
          <a:prstGeom prst="rect">
            <a:avLst/>
          </a:prstGeom>
          <a:effectLst>
            <a:glow rad="101600">
              <a:srgbClr val="002147">
                <a:alpha val="75000"/>
              </a:srgbClr>
            </a:glow>
          </a:effectLst>
        </p:spPr>
      </p:pic>
      <p:pic>
        <p:nvPicPr>
          <p:cNvPr id="14" name="Picture 13" descr="dwnld_ua_shadow_wilbur_blue.png"/>
          <p:cNvPicPr>
            <a:picLocks noChangeAspect="1"/>
          </p:cNvPicPr>
          <p:nvPr userDrawn="1"/>
        </p:nvPicPr>
        <p:blipFill>
          <a:blip r:embed="rId3">
            <a:alphaModFix amt="85000"/>
          </a:blip>
          <a:stretch>
            <a:fillRect/>
          </a:stretch>
        </p:blipFill>
        <p:spPr>
          <a:xfrm>
            <a:off x="8024374" y="6365968"/>
            <a:ext cx="302122" cy="31010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459271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868768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p:spTree>
      <p:nvGrpSpPr>
        <p:cNvPr id="1" name=""/>
        <p:cNvGrpSpPr/>
        <p:nvPr/>
      </p:nvGrpSpPr>
      <p:grpSpPr>
        <a:xfrm>
          <a:off x="0" y="0"/>
          <a:ext cx="0" cy="0"/>
          <a:chOff x="0" y="0"/>
          <a:chExt cx="0" cy="0"/>
        </a:xfrm>
      </p:grpSpPr>
      <p:sp>
        <p:nvSpPr>
          <p:cNvPr id="7" name="Rectangle 6"/>
          <p:cNvSpPr/>
          <p:nvPr/>
        </p:nvSpPr>
        <p:spPr>
          <a:xfrm>
            <a:off x="0" y="5778124"/>
            <a:ext cx="9144000" cy="1079876"/>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12"/>
          <p:cNvGrpSpPr/>
          <p:nvPr/>
        </p:nvGrpSpPr>
        <p:grpSpPr>
          <a:xfrm rot="10800000">
            <a:off x="0" y="5645511"/>
            <a:ext cx="9144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grpSp>
        <p:nvGrpSpPr>
          <p:cNvPr id="5" name="Group 13"/>
          <p:cNvGrpSpPr/>
          <p:nvPr/>
        </p:nvGrpSpPr>
        <p:grpSpPr>
          <a:xfrm>
            <a:off x="0" y="1143001"/>
            <a:ext cx="9144000" cy="63125"/>
            <a:chOff x="507492" y="1501519"/>
            <a:chExt cx="8129016" cy="63125"/>
          </a:xfrm>
          <a:solidFill>
            <a:srgbClr val="002147"/>
          </a:solidFill>
        </p:grpSpPr>
        <p:cxnSp>
          <p:nvCxnSpPr>
            <p:cNvPr id="15" name="Straight Connector 14"/>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0" y="0"/>
            <a:ext cx="9144000" cy="1079876"/>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828675" y="2292095"/>
            <a:ext cx="4300538" cy="2219691"/>
          </a:xfrm>
        </p:spPr>
        <p:txBody>
          <a:bodyPr anchor="ctr">
            <a:normAutofit/>
          </a:bodyPr>
          <a:lstStyle>
            <a:lvl1pPr algn="l">
              <a:defRPr sz="4400" cap="all" baseline="0">
                <a:solidFill>
                  <a:schemeClr val="accent3"/>
                </a:solidFill>
              </a:defRPr>
            </a:lvl1pPr>
          </a:lstStyle>
          <a:p>
            <a:r>
              <a:rPr lang="en-US" smtClean="0"/>
              <a:t>Click to edit Master title style</a:t>
            </a:r>
            <a:endParaRPr dirty="0"/>
          </a:p>
        </p:txBody>
      </p:sp>
      <p:sp>
        <p:nvSpPr>
          <p:cNvPr id="3" name="Subtitle 2"/>
          <p:cNvSpPr>
            <a:spLocks noGrp="1"/>
          </p:cNvSpPr>
          <p:nvPr>
            <p:ph type="subTitle" idx="1"/>
          </p:nvPr>
        </p:nvSpPr>
        <p:spPr>
          <a:xfrm>
            <a:off x="828675" y="4511785"/>
            <a:ext cx="4300538" cy="955565"/>
          </a:xfrm>
        </p:spPr>
        <p:txBody>
          <a:bodyPr>
            <a:normAutofit/>
          </a:bodyPr>
          <a:lstStyle>
            <a:lvl1pPr marL="0" indent="0" algn="l">
              <a:spcBef>
                <a:spcPts val="0"/>
              </a:spcBef>
              <a:buNone/>
              <a:defRPr sz="1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10" name="Picture 9"/>
          <p:cNvPicPr>
            <a:picLocks noChangeAspect="1"/>
          </p:cNvPicPr>
          <p:nvPr/>
        </p:nvPicPr>
        <p:blipFill rotWithShape="1">
          <a:blip r:embed="rId2" cstate="print">
            <a:duotone>
              <a:srgbClr val="800000"/>
              <a:srgbClr val="FFF1C1"/>
            </a:duotone>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3">
                    <a14:imgEffect>
                      <a14:saturation sat="3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994410" y="0"/>
            <a:ext cx="1310643" cy="2292094"/>
          </a:xfrm>
          <a:prstGeom prst="rect">
            <a:avLst/>
          </a:prstGeom>
        </p:spPr>
      </p:pic>
      <p:sp>
        <p:nvSpPr>
          <p:cNvPr id="11" name="Picture Placeholder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19" name="Instructional Text"/>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pic>
        <p:nvPicPr>
          <p:cNvPr id="21" name="Picture 20" descr="dwnld_ua_blocka_az_rgb.png"/>
          <p:cNvPicPr>
            <a:picLocks noChangeAspect="1"/>
          </p:cNvPicPr>
          <p:nvPr/>
        </p:nvPicPr>
        <p:blipFill>
          <a:blip r:embed="rId4"/>
          <a:stretch>
            <a:fillRect/>
          </a:stretch>
        </p:blipFill>
        <p:spPr>
          <a:xfrm>
            <a:off x="1381782" y="261302"/>
            <a:ext cx="568178" cy="560345"/>
          </a:xfrm>
          <a:prstGeom prst="rect">
            <a:avLst/>
          </a:prstGeom>
          <a:ln>
            <a:noFill/>
          </a:ln>
          <a:effectLst>
            <a:outerShdw blurRad="190500" algn="tl" rotWithShape="0">
              <a:srgbClr val="000000">
                <a:alpha val="70000"/>
              </a:srgbClr>
            </a:outerShdw>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739436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1"/>
            <a:ext cx="9144000" cy="3194035"/>
            <a:chOff x="647402" y="2514600"/>
            <a:chExt cx="10838688" cy="3194035"/>
          </a:xfrm>
          <a:solidFill>
            <a:srgbClr val="002147"/>
          </a:solidFill>
        </p:grpSpPr>
        <p:grpSp>
          <p:nvGrpSpPr>
            <p:cNvPr id="9" name="Group 8"/>
            <p:cNvGrpSpPr/>
            <p:nvPr/>
          </p:nvGrpSpPr>
          <p:grpSpPr>
            <a:xfrm>
              <a:off x="647402" y="2514600"/>
              <a:ext cx="10838688" cy="63125"/>
              <a:chOff x="507492" y="1501519"/>
              <a:chExt cx="8129016" cy="63125"/>
            </a:xfrm>
            <a:grpFill/>
          </p:grpSpPr>
          <p:cxnSp>
            <p:nvCxnSpPr>
              <p:cNvPr id="14" name="Straight Connector 13"/>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grp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a:grpFill/>
          </p:grpSpPr>
          <p:cxnSp>
            <p:nvCxnSpPr>
              <p:cNvPr id="12" name="Straight Connector 11"/>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15186" y="3186074"/>
            <a:ext cx="6721839" cy="1469881"/>
          </a:xfrm>
        </p:spPr>
        <p:txBody>
          <a:bodyPr anchor="ctr">
            <a:normAutofit/>
          </a:bodyPr>
          <a:lstStyle>
            <a:lvl1pPr>
              <a:defRPr sz="3600" cap="all" baseline="0">
                <a:solidFill>
                  <a:schemeClr val="bg1"/>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215186" y="4751740"/>
            <a:ext cx="6721840" cy="413965"/>
          </a:xfrm>
        </p:spPr>
        <p:txBody>
          <a:bodyPr>
            <a:normAutofit/>
          </a:bodyPr>
          <a:lstStyle>
            <a:lvl1pPr marL="0" indent="0">
              <a:spcBef>
                <a:spcPts val="0"/>
              </a:spcBef>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kumimoji="0" lang="en-US" smtClean="0"/>
              <a:t>Anh Tran - Dissertation</a:t>
            </a:r>
            <a:endParaRPr kumimoji="0" lang="en-US"/>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CA15C064-DD44-4CAC-873E-2D1F54821676}" type="slidenum">
              <a:rPr lang="en-US" smtClean="0"/>
              <a:pPr/>
              <a:t>‹#›</a:t>
            </a:fld>
            <a:endParaRPr lang="en-US" dirty="0"/>
          </a:p>
        </p:txBody>
      </p:sp>
      <p:pic>
        <p:nvPicPr>
          <p:cNvPr id="7" name="Picture 6"/>
          <p:cNvPicPr>
            <a:picLocks noChangeAspect="1"/>
          </p:cNvPicPr>
          <p:nvPr/>
        </p:nvPicPr>
        <p:blipFill>
          <a:blip r:embed="rId2" cstate="print">
            <a:duotone>
              <a:srgbClr val="800000"/>
              <a:srgbClr val="FFF1C1"/>
            </a:duotone>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4410" y="0"/>
            <a:ext cx="1337391" cy="2971806"/>
          </a:xfrm>
          <a:prstGeom prst="rect">
            <a:avLst/>
          </a:prstGeom>
        </p:spPr>
      </p:pic>
      <p:pic>
        <p:nvPicPr>
          <p:cNvPr id="16" name="Picture 15" descr="dwnld_ua_blocka_az_rgb.png"/>
          <p:cNvPicPr>
            <a:picLocks noChangeAspect="1"/>
          </p:cNvPicPr>
          <p:nvPr/>
        </p:nvPicPr>
        <p:blipFill>
          <a:blip r:embed="rId3"/>
          <a:stretch>
            <a:fillRect/>
          </a:stretch>
        </p:blipFill>
        <p:spPr>
          <a:xfrm>
            <a:off x="1392923" y="272442"/>
            <a:ext cx="568178" cy="560345"/>
          </a:xfrm>
          <a:prstGeom prst="rect">
            <a:avLst/>
          </a:prstGeom>
          <a:ln>
            <a:noFill/>
          </a:ln>
          <a:effectLst>
            <a:outerShdw blurRad="190500" algn="tl" rotWithShape="0">
              <a:srgbClr val="000000">
                <a:alpha val="70000"/>
              </a:srgbClr>
            </a:outerShdw>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026788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828675" y="1600201"/>
            <a:ext cx="3686175" cy="4571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29150" y="1600201"/>
            <a:ext cx="3686175" cy="4571999"/>
          </a:xfrm>
        </p:spPr>
        <p:txBody>
          <a:bodyPr/>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April 30, 2014</a:t>
            </a:r>
            <a:endParaRPr lang="en-US"/>
          </a:p>
        </p:txBody>
      </p:sp>
      <p:sp>
        <p:nvSpPr>
          <p:cNvPr id="6" name="Footer Placeholder 5"/>
          <p:cNvSpPr>
            <a:spLocks noGrp="1"/>
          </p:cNvSpPr>
          <p:nvPr>
            <p:ph type="ftr" sz="quarter" idx="11"/>
          </p:nvPr>
        </p:nvSpPr>
        <p:spPr/>
        <p:txBody>
          <a:bodyPr/>
          <a:lstStyle/>
          <a:p>
            <a:r>
              <a:rPr lang="en-US" smtClean="0"/>
              <a:t>Anh Tran - Dissertation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2779106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828675" y="1600200"/>
            <a:ext cx="3689604"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8675" y="2424112"/>
            <a:ext cx="3689604"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24583" y="1600200"/>
            <a:ext cx="3689604"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4583" y="2424112"/>
            <a:ext cx="3689604"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April 30, 2014</a:t>
            </a:r>
            <a:endParaRPr lang="en-US"/>
          </a:p>
        </p:txBody>
      </p:sp>
      <p:sp>
        <p:nvSpPr>
          <p:cNvPr id="8" name="Footer Placeholder 7"/>
          <p:cNvSpPr>
            <a:spLocks noGrp="1"/>
          </p:cNvSpPr>
          <p:nvPr>
            <p:ph type="ftr" sz="quarter" idx="11"/>
          </p:nvPr>
        </p:nvSpPr>
        <p:spPr/>
        <p:txBody>
          <a:bodyPr/>
          <a:lstStyle/>
          <a:p>
            <a:r>
              <a:rPr lang="en-US" smtClean="0"/>
              <a:t>Anh Tran - Dissertation</a:t>
            </a:r>
            <a:endParaRPr lang="en-US"/>
          </a:p>
        </p:txBody>
      </p:sp>
      <p:sp>
        <p:nvSpPr>
          <p:cNvPr id="9" name="Slide Number Placeholder 8"/>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710161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April 30, 2014</a:t>
            </a:r>
            <a:endParaRPr lang="en-US"/>
          </a:p>
        </p:txBody>
      </p:sp>
      <p:sp>
        <p:nvSpPr>
          <p:cNvPr id="4" name="Footer Placeholder 3"/>
          <p:cNvSpPr>
            <a:spLocks noGrp="1"/>
          </p:cNvSpPr>
          <p:nvPr>
            <p:ph type="ftr" sz="quarter" idx="11"/>
          </p:nvPr>
        </p:nvSpPr>
        <p:spPr/>
        <p:txBody>
          <a:bodyPr/>
          <a:lstStyle/>
          <a:p>
            <a:r>
              <a:rPr lang="en-US" smtClean="0"/>
              <a:t>Anh Tran - Dissertation</a:t>
            </a:r>
            <a:endParaRPr lang="en-US"/>
          </a:p>
        </p:txBody>
      </p:sp>
      <p:sp>
        <p:nvSpPr>
          <p:cNvPr id="5" name="Slide Number Placeholder 4"/>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5811152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bg>
      <p:bgPr>
        <a:solidFill>
          <a:srgbClr val="FFFFDF"/>
        </a:solidFill>
        <a:effectLst/>
      </p:bgPr>
    </p:bg>
    <p:spTree>
      <p:nvGrpSpPr>
        <p:cNvPr id="1" name=""/>
        <p:cNvGrpSpPr/>
        <p:nvPr/>
      </p:nvGrpSpPr>
      <p:grpSpPr>
        <a:xfrm>
          <a:off x="0" y="0"/>
          <a:ext cx="0" cy="0"/>
          <a:chOff x="0" y="0"/>
          <a:chExt cx="0" cy="0"/>
        </a:xfrm>
      </p:grpSpPr>
      <p:grpSp>
        <p:nvGrpSpPr>
          <p:cNvPr id="5" name="Group 4"/>
          <p:cNvGrpSpPr/>
          <p:nvPr/>
        </p:nvGrpSpPr>
        <p:grpSpPr>
          <a:xfrm>
            <a:off x="0" y="0"/>
            <a:ext cx="9144000" cy="6721478"/>
            <a:chOff x="0" y="0"/>
            <a:chExt cx="9144000" cy="6721478"/>
          </a:xfrm>
        </p:grpSpPr>
        <p:sp>
          <p:nvSpPr>
            <p:cNvPr id="6" name="Rectangle 5"/>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0"/>
              <a:ext cx="9144000" cy="457200"/>
            </a:xfrm>
            <a:prstGeom prst="rect">
              <a:avLst/>
            </a:prstGeom>
            <a:effectLst>
              <a:glow rad="101600">
                <a:srgbClr val="002147">
                  <a:alpha val="75000"/>
                </a:srgbClr>
              </a:glow>
            </a:effectLst>
          </p:spPr>
        </p:pic>
      </p:grpSp>
      <p:sp>
        <p:nvSpPr>
          <p:cNvPr id="2" name="Date Placeholder 1"/>
          <p:cNvSpPr>
            <a:spLocks noGrp="1"/>
          </p:cNvSpPr>
          <p:nvPr>
            <p:ph type="dt" sz="half" idx="10"/>
          </p:nvPr>
        </p:nvSpPr>
        <p:spPr/>
        <p:txBody>
          <a:bodyPr/>
          <a:lstStyle/>
          <a:p>
            <a:r>
              <a:rPr lang="en-US" smtClean="0"/>
              <a:t>April 30, 2014</a:t>
            </a:r>
            <a:endParaRPr lang="en-US"/>
          </a:p>
        </p:txBody>
      </p:sp>
      <p:sp>
        <p:nvSpPr>
          <p:cNvPr id="3" name="Footer Placeholder 2"/>
          <p:cNvSpPr>
            <a:spLocks noGrp="1"/>
          </p:cNvSpPr>
          <p:nvPr>
            <p:ph type="ftr" sz="quarter" idx="11"/>
          </p:nvPr>
        </p:nvSpPr>
        <p:spPr/>
        <p:txBody>
          <a:bodyPr/>
          <a:lstStyle/>
          <a:p>
            <a:r>
              <a:rPr lang="en-US" smtClean="0"/>
              <a:t>Anh Tran - Dissertation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a:t>
            </a:fld>
            <a:endParaRPr lang="en-US"/>
          </a:p>
        </p:txBody>
      </p:sp>
      <p:grpSp>
        <p:nvGrpSpPr>
          <p:cNvPr id="8" name="Group 7"/>
          <p:cNvGrpSpPr/>
          <p:nvPr userDrawn="1"/>
        </p:nvGrpSpPr>
        <p:grpSpPr>
          <a:xfrm>
            <a:off x="0" y="0"/>
            <a:ext cx="9144000" cy="6721478"/>
            <a:chOff x="0" y="0"/>
            <a:chExt cx="9144000" cy="6721478"/>
          </a:xfrm>
        </p:grpSpPr>
        <p:sp>
          <p:nvSpPr>
            <p:cNvPr id="9" name="Rectangle 8"/>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0"/>
              <a:ext cx="9144000" cy="457200"/>
            </a:xfrm>
            <a:prstGeom prst="rect">
              <a:avLst/>
            </a:prstGeom>
            <a:effectLst>
              <a:glow rad="101600">
                <a:srgbClr val="002147">
                  <a:alpha val="75000"/>
                </a:srgbClr>
              </a:glow>
            </a:effectLst>
          </p:spPr>
        </p:pic>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24169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Content Placeholder 2"/>
          <p:cNvSpPr>
            <a:spLocks noGrp="1"/>
          </p:cNvSpPr>
          <p:nvPr>
            <p:ph idx="1"/>
          </p:nvPr>
        </p:nvSpPr>
        <p:spPr>
          <a:xfrm>
            <a:off x="4231386" y="1600200"/>
            <a:ext cx="4083939"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28675" y="1600200"/>
            <a:ext cx="3288411"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April 30, 2014</a:t>
            </a:r>
            <a:endParaRPr lang="en-US"/>
          </a:p>
        </p:txBody>
      </p:sp>
      <p:sp>
        <p:nvSpPr>
          <p:cNvPr id="6" name="Footer Placeholder 5"/>
          <p:cNvSpPr>
            <a:spLocks noGrp="1"/>
          </p:cNvSpPr>
          <p:nvPr>
            <p:ph type="ftr" sz="quarter" idx="11"/>
          </p:nvPr>
        </p:nvSpPr>
        <p:spPr/>
        <p:txBody>
          <a:bodyPr/>
          <a:lstStyle/>
          <a:p>
            <a:r>
              <a:rPr lang="en-US" smtClean="0"/>
              <a:t>Anh Tran - Dissertation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69764688"/>
      </p:ext>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df"/><Relationship Id="rId16" Type="http://schemas.openxmlformats.org/officeDocument/2006/relationships/image" Target="../media/image31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DF"/>
        </a:solidFill>
        <a:effectLst/>
      </p:bgPr>
    </p:bg>
    <p:spTree>
      <p:nvGrpSpPr>
        <p:cNvPr id="1" name=""/>
        <p:cNvGrpSpPr/>
        <p:nvPr/>
      </p:nvGrpSpPr>
      <p:grpSpPr>
        <a:xfrm>
          <a:off x="0" y="0"/>
          <a:ext cx="0" cy="0"/>
          <a:chOff x="0" y="0"/>
          <a:chExt cx="0" cy="0"/>
        </a:xfrm>
      </p:grpSpPr>
      <p:pic>
        <p:nvPicPr>
          <p:cNvPr id="15" name="Picture 14" descr="dwnld_ua_shadow_wilbur_blue.png"/>
          <p:cNvPicPr>
            <a:picLocks noChangeAspect="1"/>
          </p:cNvPicPr>
          <p:nvPr/>
        </p:nvPicPr>
        <p:blipFill>
          <a:blip r:embed="rId14">
            <a:alphaModFix amt="85000"/>
          </a:blip>
          <a:stretch>
            <a:fillRect/>
          </a:stretch>
        </p:blipFill>
        <p:spPr>
          <a:xfrm>
            <a:off x="8024373" y="6376640"/>
            <a:ext cx="292608" cy="300335"/>
          </a:xfrm>
          <a:prstGeom prst="rect">
            <a:avLst/>
          </a:prstGeom>
        </p:spPr>
      </p:pic>
      <p:sp>
        <p:nvSpPr>
          <p:cNvPr id="2" name="Title Placeholder 1"/>
          <p:cNvSpPr>
            <a:spLocks noGrp="1"/>
          </p:cNvSpPr>
          <p:nvPr>
            <p:ph type="title"/>
          </p:nvPr>
        </p:nvSpPr>
        <p:spPr>
          <a:xfrm>
            <a:off x="830956" y="480316"/>
            <a:ext cx="7487793" cy="774694"/>
          </a:xfrm>
          <a:prstGeom prst="rect">
            <a:avLst/>
          </a:prstGeom>
        </p:spPr>
        <p:txBody>
          <a:bodyPr vert="horz" lIns="0" tIns="45720" rIns="0" bIns="45720"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a:defRPr sz="1100" b="0" i="0">
                <a:solidFill>
                  <a:schemeClr val="tx1">
                    <a:lumMod val="60000"/>
                    <a:lumOff val="40000"/>
                  </a:schemeClr>
                </a:solidFill>
                <a:latin typeface="+mn-lt"/>
              </a:defRPr>
            </a:lvl1pPr>
          </a:lstStyle>
          <a:p>
            <a:r>
              <a:rPr lang="en-US" smtClean="0"/>
              <a:t>April 30, 2014</a:t>
            </a:r>
            <a:endParaRPr lang="en-US" dirty="0"/>
          </a:p>
        </p:txBody>
      </p:sp>
      <p:sp>
        <p:nvSpPr>
          <p:cNvPr id="5" name="Footer Placeholder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a:defRPr sz="1100" b="0" i="0">
                <a:solidFill>
                  <a:schemeClr val="tx1">
                    <a:lumMod val="60000"/>
                    <a:lumOff val="40000"/>
                  </a:schemeClr>
                </a:solidFill>
                <a:latin typeface="+mn-lt"/>
              </a:defRPr>
            </a:lvl1pPr>
          </a:lstStyle>
          <a:p>
            <a:r>
              <a:rPr lang="en-US" smtClean="0"/>
              <a:t>Anh Tran - Dissertation</a:t>
            </a:r>
            <a:endParaRPr lang="en-US" dirty="0"/>
          </a:p>
        </p:txBody>
      </p:sp>
      <p:sp>
        <p:nvSpPr>
          <p:cNvPr id="6" name="Slide Number Placeholder 5"/>
          <p:cNvSpPr>
            <a:spLocks noGrp="1"/>
          </p:cNvSpPr>
          <p:nvPr>
            <p:ph type="sldNum" sz="quarter" idx="4"/>
          </p:nvPr>
        </p:nvSpPr>
        <p:spPr>
          <a:xfrm>
            <a:off x="8024373" y="6356352"/>
            <a:ext cx="289813" cy="365125"/>
          </a:xfrm>
          <a:prstGeom prst="rect">
            <a:avLst/>
          </a:prstGeom>
        </p:spPr>
        <p:txBody>
          <a:bodyPr vert="horz" lIns="0" tIns="45720" rIns="0" bIns="45720" rtlCol="0" anchor="ctr"/>
          <a:lstStyle>
            <a:lvl1pPr algn="ctr">
              <a:defRPr sz="1100">
                <a:solidFill>
                  <a:schemeClr val="bg1"/>
                </a:solidFill>
                <a:latin typeface="+mn-lt"/>
              </a:defRPr>
            </a:lvl1pPr>
          </a:lstStyle>
          <a:p>
            <a:fld id="{D251BFE7-20A4-0B42-889B-682D60CD3310}" type="slidenum">
              <a:rPr lang="en-US" smtClean="0"/>
              <a:pPr/>
              <a:t>‹#›</a:t>
            </a:fld>
            <a:endParaRPr lang="en-US" dirty="0"/>
          </a:p>
        </p:txBody>
      </p:sp>
      <p:grpSp>
        <p:nvGrpSpPr>
          <p:cNvPr id="8" name="Group 14"/>
          <p:cNvGrpSpPr/>
          <p:nvPr/>
        </p:nvGrpSpPr>
        <p:grpSpPr>
          <a:xfrm>
            <a:off x="829813" y="1301050"/>
            <a:ext cx="7488936"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6" name="Picture 15" descr="dwnld_ua_shadow_wilbur_blue.png"/>
          <p:cNvPicPr>
            <a:picLocks noChangeAspect="1"/>
          </p:cNvPicPr>
          <p:nvPr/>
        </p:nvPicPr>
        <p:blipFill>
          <a:blip r:embed="rId14">
            <a:alphaModFix amt="85000"/>
          </a:blip>
          <a:stretch>
            <a:fillRect/>
          </a:stretch>
        </p:blipFill>
        <p:spPr>
          <a:xfrm>
            <a:off x="8024373" y="6376640"/>
            <a:ext cx="292608" cy="300335"/>
          </a:xfrm>
          <a:prstGeom prst="rect">
            <a:avLst/>
          </a:prstGeom>
        </p:spPr>
      </p:pic>
      <p:grpSp>
        <p:nvGrpSpPr>
          <p:cNvPr id="24" name="Group 23"/>
          <p:cNvGrpSpPr/>
          <p:nvPr userDrawn="1"/>
        </p:nvGrpSpPr>
        <p:grpSpPr>
          <a:xfrm>
            <a:off x="-1" y="0"/>
            <a:ext cx="9144001" cy="6721478"/>
            <a:chOff x="-1" y="0"/>
            <a:chExt cx="9144001" cy="6721478"/>
          </a:xfrm>
        </p:grpSpPr>
        <p:sp>
          <p:nvSpPr>
            <p:cNvPr id="19" name="Rectangle 18"/>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3" name="Group 22"/>
            <p:cNvGrpSpPr/>
            <p:nvPr userDrawn="1"/>
          </p:nvGrpSpPr>
          <p:grpSpPr>
            <a:xfrm>
              <a:off x="-1" y="0"/>
              <a:ext cx="9144001" cy="457200"/>
              <a:chOff x="-1" y="0"/>
              <a:chExt cx="9144001" cy="457200"/>
            </a:xfrm>
          </p:grpSpPr>
          <p:sp>
            <p:nvSpPr>
              <p:cNvPr id="18" name="Rectangle 17"/>
              <p:cNvSpPr/>
              <p:nvPr userDrawn="1"/>
            </p:nvSpPr>
            <p:spPr>
              <a:xfrm>
                <a:off x="-1" y="0"/>
                <a:ext cx="9144001" cy="457200"/>
              </a:xfrm>
              <a:prstGeom prst="rect">
                <a:avLst/>
              </a:prstGeom>
              <a:solidFill>
                <a:srgbClr val="002147"/>
              </a:solidFill>
              <a:ln>
                <a:noFill/>
              </a:ln>
              <a:effectLst>
                <a:glow rad="101600">
                  <a:srgbClr val="002147">
                    <a:alpha val="75000"/>
                  </a:srgbClr>
                </a:glow>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rev_ua_a-line_200-281.eps"/>
              <p:cNvPicPr>
                <a:picLocks noChangeAspect="1"/>
              </p:cNvPicPr>
              <p:nvPr userDrawn="1"/>
            </p:nvPicPr>
            <mc:AlternateContent xmlns:ma="http://schemas.microsoft.com/office/mac/drawingml/2008/main">
              <mc:Choice Requires="ma">
                <p:blipFill>
                  <a:blip r:embed="rId1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6"/>
                  <a:stretch>
                    <a:fillRect/>
                  </a:stretch>
                </p:blipFill>
              </mc:Fallback>
            </mc:AlternateContent>
            <p:spPr>
              <a:xfrm>
                <a:off x="313631" y="69850"/>
                <a:ext cx="3492500" cy="317500"/>
              </a:xfrm>
              <a:prstGeom prst="rect">
                <a:avLst/>
              </a:prstGeom>
            </p:spPr>
          </p:pic>
        </p:gr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4625105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transition spd="med"/>
  <p:timing>
    <p:tnLst>
      <p:par>
        <p:cTn id="1" dur="indefinite" restart="never" nodeType="tmRoot"/>
      </p:par>
    </p:tnLst>
  </p:timing>
  <p:hf hdr="0"/>
  <p:txStyles>
    <p:titleStyle>
      <a:lvl1pPr algn="l" defTabSz="914400" rtl="0" eaLnBrk="1" latinLnBrk="0" hangingPunct="1">
        <a:lnSpc>
          <a:spcPct val="90000"/>
        </a:lnSpc>
        <a:spcBef>
          <a:spcPct val="0"/>
        </a:spcBef>
        <a:buNone/>
        <a:defRPr sz="2800" kern="1200">
          <a:solidFill>
            <a:srgbClr val="002147"/>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xmlns:mv="urn:schemas-microsoft-com:mac:vml" xmlns:mc="http://schemas.openxmlformats.org/markup-compatibility/2006" xmlns:p="http://schemas.openxmlformats.org/presentationml/2006/main" xmlns:r="http://schemas.openxmlformats.org/officeDocument/2006/relationships" xmlns:a="http://schemas.openxmlformats.org/drawingml/2006/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11.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12.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30.xml"/><Relationship Id="rId8" Type="http://schemas.openxmlformats.org/officeDocument/2006/relationships/image" Target="../media/image8.jpeg"/><Relationship Id="rId9" Type="http://schemas.openxmlformats.org/officeDocument/2006/relationships/slide" Target="slide24.xml"/><Relationship Id="rId10" Type="http://schemas.openxmlformats.org/officeDocument/2006/relationships/image" Target="../media/image9.jpeg"/></Relationships>
</file>

<file path=ppt/slides/_rels/slide13.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14.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df"/><Relationship Id="rId4" Type="http://schemas.openxmlformats.org/officeDocument/2006/relationships/image" Target="../media/image20.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17.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18.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19.xml.rels><?xml version="1.0" encoding="UTF-8" standalone="yes"?>
<Relationships xmlns="http://schemas.openxmlformats.org/package/2006/relationships"><Relationship Id="rId11" Type="http://schemas.openxmlformats.org/officeDocument/2006/relationships/slide" Target="slide24.xml"/><Relationship Id="rId12" Type="http://schemas.openxmlformats.org/officeDocument/2006/relationships/image" Target="../media/image9.jpeg"/><Relationship Id="rId13" Type="http://schemas.openxmlformats.org/officeDocument/2006/relationships/slide" Target="slide30.xml"/><Relationship Id="rId14" Type="http://schemas.openxmlformats.org/officeDocument/2006/relationships/image" Target="../media/image8.jpeg"/><Relationship Id="rId15" Type="http://schemas.openxmlformats.org/officeDocument/2006/relationships/slide" Target="slide40.xml"/><Relationship Id="rId1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df"/><Relationship Id="rId4" Type="http://schemas.openxmlformats.org/officeDocument/2006/relationships/image" Target="../media/image22.png"/><Relationship Id="rId5" Type="http://schemas.openxmlformats.org/officeDocument/2006/relationships/image" Target="../media/image21.pdf"/><Relationship Id="rId6" Type="http://schemas.openxmlformats.org/officeDocument/2006/relationships/image" Target="../media/image24.png"/><Relationship Id="rId7" Type="http://schemas.openxmlformats.org/officeDocument/2006/relationships/slide" Target="slide3.xml"/><Relationship Id="rId8" Type="http://schemas.openxmlformats.org/officeDocument/2006/relationships/image" Target="../media/image6.jpeg"/><Relationship Id="rId9" Type="http://schemas.openxmlformats.org/officeDocument/2006/relationships/slide" Target="slide12.xml"/><Relationship Id="rId10" Type="http://schemas.openxmlformats.org/officeDocument/2006/relationships/image" Target="../media/image7.jpeg"/></Relationships>
</file>

<file path=ppt/slides/_rels/slide2.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30.xml"/><Relationship Id="rId8" Type="http://schemas.openxmlformats.org/officeDocument/2006/relationships/image" Target="../media/image8.jpeg"/><Relationship Id="rId9" Type="http://schemas.openxmlformats.org/officeDocument/2006/relationships/slide" Target="slide24.xml"/><Relationship Id="rId10" Type="http://schemas.openxmlformats.org/officeDocument/2006/relationships/image" Target="../media/image9.jpeg"/></Relationships>
</file>

<file path=ppt/slides/_rels/slide20.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22.pdf"/><Relationship Id="rId14" Type="http://schemas.openxmlformats.org/officeDocument/2006/relationships/image" Target="../media/image26.png"/><Relationship Id="rId15" Type="http://schemas.openxmlformats.org/officeDocument/2006/relationships/image" Target="../media/image23.pdf"/><Relationship Id="rId16" Type="http://schemas.openxmlformats.org/officeDocument/2006/relationships/image" Target="../media/image281.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21.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5" Type="http://schemas.openxmlformats.org/officeDocument/2006/relationships/image" Target="../media/image25.pdf"/><Relationship Id="rId16" Type="http://schemas.openxmlformats.org/officeDocument/2006/relationships/image" Target="../media/image32.png"/><Relationship Id="rId17" Type="http://schemas.openxmlformats.org/officeDocument/2006/relationships/image" Target="../media/image26.pdf"/><Relationship Id="rId1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df"/><Relationship Id="rId4" Type="http://schemas.openxmlformats.org/officeDocument/2006/relationships/image" Target="../media/image30.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22.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23.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24.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30.xml"/><Relationship Id="rId8" Type="http://schemas.openxmlformats.org/officeDocument/2006/relationships/image" Target="../media/image8.jpeg"/><Relationship Id="rId9" Type="http://schemas.openxmlformats.org/officeDocument/2006/relationships/slide" Target="slide24.xml"/><Relationship Id="rId10" Type="http://schemas.openxmlformats.org/officeDocument/2006/relationships/image" Target="../media/image9.jpeg"/></Relationships>
</file>

<file path=ppt/slides/_rels/slide25.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29.pdf"/><Relationship Id="rId1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26.xml.rels><?xml version="1.0" encoding="UTF-8" standalone="yes"?>
<Relationships xmlns="http://schemas.openxmlformats.org/package/2006/relationships"><Relationship Id="rId9" Type="http://schemas.openxmlformats.org/officeDocument/2006/relationships/image" Target="../media/image33.pdf"/><Relationship Id="rId20" Type="http://schemas.openxmlformats.org/officeDocument/2006/relationships/image" Target="../media/image10.jpeg"/><Relationship Id="rId10" Type="http://schemas.openxmlformats.org/officeDocument/2006/relationships/image" Target="../media/image46.png"/><Relationship Id="rId11" Type="http://schemas.openxmlformats.org/officeDocument/2006/relationships/slide" Target="slide3.xml"/><Relationship Id="rId12" Type="http://schemas.openxmlformats.org/officeDocument/2006/relationships/image" Target="../media/image6.jpeg"/><Relationship Id="rId13" Type="http://schemas.openxmlformats.org/officeDocument/2006/relationships/slide" Target="slide12.xml"/><Relationship Id="rId14" Type="http://schemas.openxmlformats.org/officeDocument/2006/relationships/image" Target="../media/image7.jpeg"/><Relationship Id="rId15" Type="http://schemas.openxmlformats.org/officeDocument/2006/relationships/slide" Target="slide24.xml"/><Relationship Id="rId16" Type="http://schemas.openxmlformats.org/officeDocument/2006/relationships/image" Target="../media/image9.jpeg"/><Relationship Id="rId17" Type="http://schemas.openxmlformats.org/officeDocument/2006/relationships/slide" Target="slide30.xml"/><Relationship Id="rId18" Type="http://schemas.openxmlformats.org/officeDocument/2006/relationships/image" Target="../media/image8.jpeg"/><Relationship Id="rId19" Type="http://schemas.openxmlformats.org/officeDocument/2006/relationships/slide" Target="slide40.xml"/><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df"/><Relationship Id="rId4" Type="http://schemas.openxmlformats.org/officeDocument/2006/relationships/image" Target="../media/image40.png"/><Relationship Id="rId5" Type="http://schemas.openxmlformats.org/officeDocument/2006/relationships/image" Target="../media/image31.pdf"/><Relationship Id="rId6" Type="http://schemas.openxmlformats.org/officeDocument/2006/relationships/image" Target="../media/image42.png"/><Relationship Id="rId7" Type="http://schemas.openxmlformats.org/officeDocument/2006/relationships/image" Target="../media/image32.pdf"/><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9" Type="http://schemas.openxmlformats.org/officeDocument/2006/relationships/image" Target="../media/image37.pdf"/><Relationship Id="rId20" Type="http://schemas.openxmlformats.org/officeDocument/2006/relationships/image" Target="../media/image6.jpeg"/><Relationship Id="rId21" Type="http://schemas.openxmlformats.org/officeDocument/2006/relationships/slide" Target="slide12.xml"/><Relationship Id="rId22" Type="http://schemas.openxmlformats.org/officeDocument/2006/relationships/image" Target="../media/image7.jpeg"/><Relationship Id="rId23" Type="http://schemas.openxmlformats.org/officeDocument/2006/relationships/slide" Target="slide24.xml"/><Relationship Id="rId24" Type="http://schemas.openxmlformats.org/officeDocument/2006/relationships/image" Target="../media/image9.jpeg"/><Relationship Id="rId25" Type="http://schemas.openxmlformats.org/officeDocument/2006/relationships/slide" Target="slide30.xml"/><Relationship Id="rId26" Type="http://schemas.openxmlformats.org/officeDocument/2006/relationships/image" Target="../media/image8.jpeg"/><Relationship Id="rId27" Type="http://schemas.openxmlformats.org/officeDocument/2006/relationships/slide" Target="slide40.xml"/><Relationship Id="rId28" Type="http://schemas.openxmlformats.org/officeDocument/2006/relationships/image" Target="../media/image10.jpeg"/><Relationship Id="rId10" Type="http://schemas.openxmlformats.org/officeDocument/2006/relationships/image" Target="../media/image541.png"/><Relationship Id="rId11" Type="http://schemas.openxmlformats.org/officeDocument/2006/relationships/image" Target="../media/image38.pdf"/><Relationship Id="rId12" Type="http://schemas.openxmlformats.org/officeDocument/2006/relationships/image" Target="../media/image561.png"/><Relationship Id="rId13" Type="http://schemas.openxmlformats.org/officeDocument/2006/relationships/image" Target="../media/image39.pdf"/><Relationship Id="rId14" Type="http://schemas.openxmlformats.org/officeDocument/2006/relationships/image" Target="../media/image581.png"/><Relationship Id="rId15" Type="http://schemas.openxmlformats.org/officeDocument/2006/relationships/image" Target="../media/image40.pdf"/><Relationship Id="rId16" Type="http://schemas.openxmlformats.org/officeDocument/2006/relationships/image" Target="../media/image601.png"/><Relationship Id="rId17" Type="http://schemas.openxmlformats.org/officeDocument/2006/relationships/image" Target="../media/image41.pdf"/><Relationship Id="rId18" Type="http://schemas.openxmlformats.org/officeDocument/2006/relationships/image" Target="../media/image621.png"/><Relationship Id="rId19"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df"/><Relationship Id="rId4" Type="http://schemas.openxmlformats.org/officeDocument/2006/relationships/image" Target="../media/image48.png"/><Relationship Id="rId5" Type="http://schemas.openxmlformats.org/officeDocument/2006/relationships/image" Target="../media/image35.pdf"/><Relationship Id="rId6" Type="http://schemas.openxmlformats.org/officeDocument/2006/relationships/image" Target="../media/image501.png"/><Relationship Id="rId7" Type="http://schemas.openxmlformats.org/officeDocument/2006/relationships/image" Target="../media/image36.pdf"/><Relationship Id="rId8" Type="http://schemas.openxmlformats.org/officeDocument/2006/relationships/image" Target="../media/image521.png"/></Relationships>
</file>

<file path=ppt/slides/_rels/slide28.xml.rels><?xml version="1.0" encoding="UTF-8" standalone="yes"?>
<Relationships xmlns="http://schemas.openxmlformats.org/package/2006/relationships"><Relationship Id="rId9" Type="http://schemas.openxmlformats.org/officeDocument/2006/relationships/image" Target="../media/image37.pdf"/><Relationship Id="rId20" Type="http://schemas.openxmlformats.org/officeDocument/2006/relationships/image" Target="../media/image6.jpeg"/><Relationship Id="rId21" Type="http://schemas.openxmlformats.org/officeDocument/2006/relationships/slide" Target="slide12.xml"/><Relationship Id="rId22" Type="http://schemas.openxmlformats.org/officeDocument/2006/relationships/image" Target="../media/image7.jpeg"/><Relationship Id="rId23" Type="http://schemas.openxmlformats.org/officeDocument/2006/relationships/slide" Target="slide24.xml"/><Relationship Id="rId24" Type="http://schemas.openxmlformats.org/officeDocument/2006/relationships/image" Target="../media/image9.jpeg"/><Relationship Id="rId25" Type="http://schemas.openxmlformats.org/officeDocument/2006/relationships/slide" Target="slide30.xml"/><Relationship Id="rId26" Type="http://schemas.openxmlformats.org/officeDocument/2006/relationships/image" Target="../media/image8.jpeg"/><Relationship Id="rId27" Type="http://schemas.openxmlformats.org/officeDocument/2006/relationships/slide" Target="slide40.xml"/><Relationship Id="rId28" Type="http://schemas.openxmlformats.org/officeDocument/2006/relationships/image" Target="../media/image10.jpeg"/><Relationship Id="rId10" Type="http://schemas.openxmlformats.org/officeDocument/2006/relationships/image" Target="../media/image541.png"/><Relationship Id="rId11" Type="http://schemas.openxmlformats.org/officeDocument/2006/relationships/image" Target="../media/image38.pdf"/><Relationship Id="rId12" Type="http://schemas.openxmlformats.org/officeDocument/2006/relationships/image" Target="../media/image561.png"/><Relationship Id="rId13" Type="http://schemas.openxmlformats.org/officeDocument/2006/relationships/image" Target="../media/image39.pdf"/><Relationship Id="rId14" Type="http://schemas.openxmlformats.org/officeDocument/2006/relationships/image" Target="../media/image581.png"/><Relationship Id="rId15" Type="http://schemas.openxmlformats.org/officeDocument/2006/relationships/image" Target="../media/image40.pdf"/><Relationship Id="rId16" Type="http://schemas.openxmlformats.org/officeDocument/2006/relationships/image" Target="../media/image601.png"/><Relationship Id="rId17" Type="http://schemas.openxmlformats.org/officeDocument/2006/relationships/image" Target="../media/image41.pdf"/><Relationship Id="rId18" Type="http://schemas.openxmlformats.org/officeDocument/2006/relationships/image" Target="../media/image621.png"/><Relationship Id="rId19"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df"/><Relationship Id="rId4" Type="http://schemas.openxmlformats.org/officeDocument/2006/relationships/image" Target="../media/image48.png"/><Relationship Id="rId5" Type="http://schemas.openxmlformats.org/officeDocument/2006/relationships/image" Target="../media/image35.pdf"/><Relationship Id="rId6" Type="http://schemas.openxmlformats.org/officeDocument/2006/relationships/image" Target="../media/image501.png"/><Relationship Id="rId7" Type="http://schemas.openxmlformats.org/officeDocument/2006/relationships/image" Target="../media/image36.pdf"/><Relationship Id="rId8" Type="http://schemas.openxmlformats.org/officeDocument/2006/relationships/image" Target="../media/image521.png"/></Relationships>
</file>

<file path=ppt/slides/_rels/slide29.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29.pdf"/><Relationship Id="rId14" Type="http://schemas.openxmlformats.org/officeDocument/2006/relationships/image" Target="../media/image38.png"/><Relationship Id="rId15" Type="http://schemas.openxmlformats.org/officeDocument/2006/relationships/image" Target="../media/image42.pdf"/><Relationship Id="rId16" Type="http://schemas.openxmlformats.org/officeDocument/2006/relationships/image" Target="../media/image641.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slide" Target="slide12.xml"/><Relationship Id="rId5" Type="http://schemas.openxmlformats.org/officeDocument/2006/relationships/image" Target="../media/image7.jpeg"/><Relationship Id="rId6" Type="http://schemas.openxmlformats.org/officeDocument/2006/relationships/slide" Target="slide30.xml"/><Relationship Id="rId7" Type="http://schemas.openxmlformats.org/officeDocument/2006/relationships/image" Target="../media/image8.jpeg"/><Relationship Id="rId8" Type="http://schemas.openxmlformats.org/officeDocument/2006/relationships/slide" Target="slide24.xml"/><Relationship Id="rId9" Type="http://schemas.openxmlformats.org/officeDocument/2006/relationships/image" Target="../media/image9.jpeg"/><Relationship Id="rId10" Type="http://schemas.openxmlformats.org/officeDocument/2006/relationships/slide" Target="slide40.xml"/><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slide" Target="slide3.xml"/></Relationships>
</file>

<file path=ppt/slides/_rels/slide30.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30.xml"/><Relationship Id="rId8" Type="http://schemas.openxmlformats.org/officeDocument/2006/relationships/image" Target="../media/image8.jpeg"/><Relationship Id="rId9" Type="http://schemas.openxmlformats.org/officeDocument/2006/relationships/slide" Target="slide24.xml"/><Relationship Id="rId10" Type="http://schemas.openxmlformats.org/officeDocument/2006/relationships/image" Target="../media/image9.jpeg"/></Relationships>
</file>

<file path=ppt/slides/_rels/slide31.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2.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43.pdf"/><Relationship Id="rId14" Type="http://schemas.openxmlformats.org/officeDocument/2006/relationships/image" Target="../media/image661.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3.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43.pdf"/><Relationship Id="rId14" Type="http://schemas.openxmlformats.org/officeDocument/2006/relationships/image" Target="../media/image661.png"/><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4.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pdf"/><Relationship Id="rId4" Type="http://schemas.openxmlformats.org/officeDocument/2006/relationships/image" Target="../media/image681.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35.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4.pdf"/><Relationship Id="rId4" Type="http://schemas.openxmlformats.org/officeDocument/2006/relationships/image" Target="../media/image681.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36.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45.pdf"/><Relationship Id="rId14" Type="http://schemas.openxmlformats.org/officeDocument/2006/relationships/image" Target="../media/image70.png"/><Relationship Id="rId15" Type="http://schemas.openxmlformats.org/officeDocument/2006/relationships/image" Target="../media/image46.pdf"/><Relationship Id="rId1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47.pdf"/><Relationship Id="rId1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8.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3" Type="http://schemas.openxmlformats.org/officeDocument/2006/relationships/image" Target="../media/image47.pdf"/><Relationship Id="rId14" Type="http://schemas.openxmlformats.org/officeDocument/2006/relationships/image" Target="../media/image74.png"/><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39.xml.rels><?xml version="1.0" encoding="UTF-8" standalone="yes"?>
<Relationships xmlns="http://schemas.openxmlformats.org/package/2006/relationships"><Relationship Id="rId11" Type="http://schemas.openxmlformats.org/officeDocument/2006/relationships/slide" Target="slide24.xml"/><Relationship Id="rId12" Type="http://schemas.openxmlformats.org/officeDocument/2006/relationships/image" Target="../media/image9.jpeg"/><Relationship Id="rId13" Type="http://schemas.openxmlformats.org/officeDocument/2006/relationships/slide" Target="slide30.xml"/><Relationship Id="rId14" Type="http://schemas.openxmlformats.org/officeDocument/2006/relationships/image" Target="../media/image8.jpeg"/><Relationship Id="rId15" Type="http://schemas.openxmlformats.org/officeDocument/2006/relationships/slide" Target="slide40.xml"/><Relationship Id="rId16" Type="http://schemas.openxmlformats.org/officeDocument/2006/relationships/image" Target="../media/image10.jpeg"/><Relationship Id="rId1" Type="http://schemas.openxmlformats.org/officeDocument/2006/relationships/video" Target="file://localhost/Users/trananh/Dropbox/Documents/Research/Dissertation/documents/presentations/defense/resources/chase10.mov" TargetMode="External"/><Relationship Id="rId2" Type="http://schemas.openxmlformats.org/officeDocument/2006/relationships/slideLayout" Target="../slideLayouts/slideLayout8.xml"/><Relationship Id="rId3" Type="http://schemas.openxmlformats.org/officeDocument/2006/relationships/notesSlide" Target="../notesSlides/notesSlide38.xml"/><Relationship Id="rId4" Type="http://schemas.openxmlformats.org/officeDocument/2006/relationships/image" Target="../media/image48.pdf"/><Relationship Id="rId5" Type="http://schemas.openxmlformats.org/officeDocument/2006/relationships/image" Target="../media/image76.png"/><Relationship Id="rId6" Type="http://schemas.openxmlformats.org/officeDocument/2006/relationships/image" Target="../media/image49.png"/><Relationship Id="rId7" Type="http://schemas.openxmlformats.org/officeDocument/2006/relationships/slide" Target="slide3.xml"/><Relationship Id="rId8" Type="http://schemas.openxmlformats.org/officeDocument/2006/relationships/image" Target="../media/image6.jpeg"/><Relationship Id="rId9" Type="http://schemas.openxmlformats.org/officeDocument/2006/relationships/slide" Target="slide12.xml"/><Relationship Id="rId10" Type="http://schemas.openxmlformats.org/officeDocument/2006/relationships/image" Target="../media/image7.jpeg"/></Relationships>
</file>

<file path=ppt/slides/_rels/slide4.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40.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30.xml"/><Relationship Id="rId8" Type="http://schemas.openxmlformats.org/officeDocument/2006/relationships/image" Target="../media/image8.jpeg"/><Relationship Id="rId9" Type="http://schemas.openxmlformats.org/officeDocument/2006/relationships/slide" Target="slide24.xml"/><Relationship Id="rId10" Type="http://schemas.openxmlformats.org/officeDocument/2006/relationships/image" Target="../media/image9.jpeg"/></Relationships>
</file>

<file path=ppt/slides/_rels/slide41.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42.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slide" Target="slide12.xml"/><Relationship Id="rId5" Type="http://schemas.openxmlformats.org/officeDocument/2006/relationships/image" Target="../media/image7.jpeg"/><Relationship Id="rId6" Type="http://schemas.openxmlformats.org/officeDocument/2006/relationships/slide" Target="slide24.xml"/><Relationship Id="rId7" Type="http://schemas.openxmlformats.org/officeDocument/2006/relationships/image" Target="../media/image9.jpeg"/><Relationship Id="rId8" Type="http://schemas.openxmlformats.org/officeDocument/2006/relationships/slide" Target="slide30.xml"/><Relationship Id="rId9" Type="http://schemas.openxmlformats.org/officeDocument/2006/relationships/image" Target="../media/image8.jpeg"/><Relationship Id="rId10" Type="http://schemas.openxmlformats.org/officeDocument/2006/relationships/slide" Target="slide40.xml"/><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slide" Target="slid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slide" Target="slide12.xml"/><Relationship Id="rId5" Type="http://schemas.openxmlformats.org/officeDocument/2006/relationships/image" Target="../media/image7.jpeg"/><Relationship Id="rId6" Type="http://schemas.openxmlformats.org/officeDocument/2006/relationships/slide" Target="slide24.xml"/><Relationship Id="rId7" Type="http://schemas.openxmlformats.org/officeDocument/2006/relationships/image" Target="../media/image9.jpeg"/><Relationship Id="rId8" Type="http://schemas.openxmlformats.org/officeDocument/2006/relationships/slide" Target="slide30.xml"/><Relationship Id="rId9" Type="http://schemas.openxmlformats.org/officeDocument/2006/relationships/image" Target="../media/image8.jpeg"/><Relationship Id="rId10" Type="http://schemas.openxmlformats.org/officeDocument/2006/relationships/slide" Target="slide40.xml"/><Relationship Id="rId11"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slide" Target="slid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df"/><Relationship Id="rId4" Type="http://schemas.openxmlformats.org/officeDocument/2006/relationships/image" Target="../media/image84.png"/><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5" Type="http://schemas.openxmlformats.org/officeDocument/2006/relationships/image" Target="../media/image11.png"/><Relationship Id="rId16" Type="http://schemas.openxmlformats.org/officeDocument/2006/relationships/image" Target="../media/image12.png"/><Relationship Id="rId1" Type="http://schemas.openxmlformats.org/officeDocument/2006/relationships/video" Target="file://localhost/Users/trananh/Dropbox/Documents/Research/Dissertation/documents/presentations/defense/resources/chase13.mov" TargetMode="External"/><Relationship Id="rId2" Type="http://schemas.openxmlformats.org/officeDocument/2006/relationships/video" Target="file://localhost/Users/trananh/Dropbox/Documents/Research/Dissertation/documents/presentations/defense/resources/chase26.mov" TargetMode="External"/><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slide" Target="slide40.xml"/><Relationship Id="rId13"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68.png"/><Relationship Id="rId4" Type="http://schemas.openxmlformats.org/officeDocument/2006/relationships/slide" Target="slide3.xml"/><Relationship Id="rId5" Type="http://schemas.openxmlformats.org/officeDocument/2006/relationships/image" Target="../media/image6.jpeg"/><Relationship Id="rId6" Type="http://schemas.openxmlformats.org/officeDocument/2006/relationships/slide" Target="slide12.xml"/><Relationship Id="rId7" Type="http://schemas.openxmlformats.org/officeDocument/2006/relationships/image" Target="../media/image7.jpeg"/><Relationship Id="rId8" Type="http://schemas.openxmlformats.org/officeDocument/2006/relationships/slide" Target="slide24.xml"/><Relationship Id="rId9" Type="http://schemas.openxmlformats.org/officeDocument/2006/relationships/image" Target="../media/image9.jpeg"/><Relationship Id="rId10" Type="http://schemas.openxmlformats.org/officeDocument/2006/relationships/slide" Target="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df"/><Relationship Id="rId4" Type="http://schemas.openxmlformats.org/officeDocument/2006/relationships/image" Target="../media/image661.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55.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9.pdf"/><Relationship Id="rId4" Type="http://schemas.openxmlformats.org/officeDocument/2006/relationships/image" Target="../media/image103.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56.xml.rels><?xml version="1.0" encoding="UTF-8" standalone="yes"?>
<Relationships xmlns="http://schemas.openxmlformats.org/package/2006/relationships"><Relationship Id="rId11" Type="http://schemas.openxmlformats.org/officeDocument/2006/relationships/slide" Target="slide30.xml"/><Relationship Id="rId12" Type="http://schemas.openxmlformats.org/officeDocument/2006/relationships/image" Target="../media/image8.jpeg"/><Relationship Id="rId13" Type="http://schemas.openxmlformats.org/officeDocument/2006/relationships/slide" Target="slide40.xml"/><Relationship Id="rId14"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0.pdf"/><Relationship Id="rId4" Type="http://schemas.openxmlformats.org/officeDocument/2006/relationships/image" Target="../media/image105.png"/><Relationship Id="rId5" Type="http://schemas.openxmlformats.org/officeDocument/2006/relationships/slide" Target="slide3.xml"/><Relationship Id="rId6" Type="http://schemas.openxmlformats.org/officeDocument/2006/relationships/image" Target="../media/image6.jpeg"/><Relationship Id="rId7" Type="http://schemas.openxmlformats.org/officeDocument/2006/relationships/slide" Target="slide12.xml"/><Relationship Id="rId8" Type="http://schemas.openxmlformats.org/officeDocument/2006/relationships/image" Target="../media/image7.jpeg"/><Relationship Id="rId9" Type="http://schemas.openxmlformats.org/officeDocument/2006/relationships/slide" Target="slide24.xml"/><Relationship Id="rId10" Type="http://schemas.openxmlformats.org/officeDocument/2006/relationships/image" Target="../media/image9.jpeg"/></Relationships>
</file>

<file path=ppt/slides/_rels/slide57.xml.rels><?xml version="1.0" encoding="UTF-8" standalone="yes"?>
<Relationships xmlns="http://schemas.openxmlformats.org/package/2006/relationships"><Relationship Id="rId11" Type="http://schemas.openxmlformats.org/officeDocument/2006/relationships/slide" Target="slide24.xml"/><Relationship Id="rId12" Type="http://schemas.openxmlformats.org/officeDocument/2006/relationships/image" Target="../media/image9.jpeg"/><Relationship Id="rId13" Type="http://schemas.openxmlformats.org/officeDocument/2006/relationships/slide" Target="slide30.xml"/><Relationship Id="rId14" Type="http://schemas.openxmlformats.org/officeDocument/2006/relationships/image" Target="../media/image8.jpeg"/><Relationship Id="rId15" Type="http://schemas.openxmlformats.org/officeDocument/2006/relationships/slide" Target="slide40.xml"/><Relationship Id="rId16"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9.pdf"/><Relationship Id="rId4" Type="http://schemas.openxmlformats.org/officeDocument/2006/relationships/image" Target="../media/image103.png"/><Relationship Id="rId5" Type="http://schemas.openxmlformats.org/officeDocument/2006/relationships/image" Target="../media/image71.pdf"/><Relationship Id="rId6" Type="http://schemas.openxmlformats.org/officeDocument/2006/relationships/image" Target="../media/image107.png"/><Relationship Id="rId7" Type="http://schemas.openxmlformats.org/officeDocument/2006/relationships/slide" Target="slide3.xml"/><Relationship Id="rId8" Type="http://schemas.openxmlformats.org/officeDocument/2006/relationships/image" Target="../media/image6.jpeg"/><Relationship Id="rId9" Type="http://schemas.openxmlformats.org/officeDocument/2006/relationships/slide" Target="slide12.xml"/><Relationship Id="rId10" Type="http://schemas.openxmlformats.org/officeDocument/2006/relationships/image" Target="../media/image7.jpe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73.pdf"/><Relationship Id="rId5" Type="http://schemas.openxmlformats.org/officeDocument/2006/relationships/image" Target="../media/image111.png"/><Relationship Id="rId6" Type="http://schemas.openxmlformats.org/officeDocument/2006/relationships/image" Target="../media/image74.pdf"/><Relationship Id="rId7"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72.pdf"/></Relationships>
</file>

<file path=ppt/slides/_rels/slide59.xml.rels><?xml version="1.0" encoding="UTF-8" standalone="yes"?>
<Relationships xmlns="http://schemas.openxmlformats.org/package/2006/relationships"><Relationship Id="rId3" Type="http://schemas.openxmlformats.org/officeDocument/2006/relationships/image" Target="../media/image75.pdf"/><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60.xml.rels><?xml version="1.0" encoding="UTF-8" standalone="yes"?>
<Relationships xmlns="http://schemas.openxmlformats.org/package/2006/relationships"><Relationship Id="rId11" Type="http://schemas.openxmlformats.org/officeDocument/2006/relationships/slide" Target="slide24.xml"/><Relationship Id="rId12" Type="http://schemas.openxmlformats.org/officeDocument/2006/relationships/image" Target="../media/image9.jpeg"/><Relationship Id="rId13" Type="http://schemas.openxmlformats.org/officeDocument/2006/relationships/slide" Target="slide30.xml"/><Relationship Id="rId14" Type="http://schemas.openxmlformats.org/officeDocument/2006/relationships/image" Target="../media/image8.jpeg"/><Relationship Id="rId15" Type="http://schemas.openxmlformats.org/officeDocument/2006/relationships/slide" Target="slide40.xml"/><Relationship Id="rId16" Type="http://schemas.openxmlformats.org/officeDocument/2006/relationships/image" Target="../media/image10.jpeg"/><Relationship Id="rId1" Type="http://schemas.openxmlformats.org/officeDocument/2006/relationships/video" Target="file://localhost/Users/trananh/Dropbox/Documents/Research/Dissertation/documents/presentations/defense/resources/chase23.mov" TargetMode="External"/><Relationship Id="rId2" Type="http://schemas.openxmlformats.org/officeDocument/2006/relationships/slideLayout" Target="../slideLayouts/slideLayout8.xml"/><Relationship Id="rId3" Type="http://schemas.openxmlformats.org/officeDocument/2006/relationships/notesSlide" Target="../notesSlides/notesSlide55.xml"/><Relationship Id="rId4" Type="http://schemas.openxmlformats.org/officeDocument/2006/relationships/image" Target="../media/image76.pdf"/><Relationship Id="rId5" Type="http://schemas.openxmlformats.org/officeDocument/2006/relationships/image" Target="../media/image117.png"/><Relationship Id="rId6" Type="http://schemas.openxmlformats.org/officeDocument/2006/relationships/image" Target="../media/image77.png"/><Relationship Id="rId7" Type="http://schemas.openxmlformats.org/officeDocument/2006/relationships/slide" Target="slide3.xml"/><Relationship Id="rId8" Type="http://schemas.openxmlformats.org/officeDocument/2006/relationships/image" Target="../media/image6.jpeg"/><Relationship Id="rId9" Type="http://schemas.openxmlformats.org/officeDocument/2006/relationships/slide" Target="slide12.xml"/><Relationship Id="rId10" Type="http://schemas.openxmlformats.org/officeDocument/2006/relationships/image" Target="../media/image7.jpeg"/></Relationships>
</file>

<file path=ppt/slides/_rels/slide7.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_rels/slide8.xml.rels><?xml version="1.0" encoding="UTF-8" standalone="yes"?>
<Relationships xmlns="http://schemas.openxmlformats.org/package/2006/relationships"><Relationship Id="rId11" Type="http://schemas.openxmlformats.org/officeDocument/2006/relationships/slide" Target="slide12.xml"/><Relationship Id="rId12" Type="http://schemas.openxmlformats.org/officeDocument/2006/relationships/image" Target="../media/image7.jpeg"/><Relationship Id="rId13" Type="http://schemas.openxmlformats.org/officeDocument/2006/relationships/slide" Target="slide24.xml"/><Relationship Id="rId14" Type="http://schemas.openxmlformats.org/officeDocument/2006/relationships/image" Target="../media/image9.jpeg"/><Relationship Id="rId15" Type="http://schemas.openxmlformats.org/officeDocument/2006/relationships/slide" Target="slide30.xml"/><Relationship Id="rId16" Type="http://schemas.openxmlformats.org/officeDocument/2006/relationships/image" Target="../media/image8.jpeg"/><Relationship Id="rId17" Type="http://schemas.openxmlformats.org/officeDocument/2006/relationships/slide" Target="slide40.xm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slide" Target="slide3.xml"/><Relationship Id="rId10" Type="http://schemas.openxmlformats.org/officeDocument/2006/relationships/image" Target="../media/image6.jpeg"/></Relationships>
</file>

<file path=ppt/slides/_rels/slide9.xml.rels><?xml version="1.0" encoding="UTF-8" standalone="yes"?>
<Relationships xmlns="http://schemas.openxmlformats.org/package/2006/relationships"><Relationship Id="rId11" Type="http://schemas.openxmlformats.org/officeDocument/2006/relationships/slide" Target="slide40.xml"/><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slide3.xml"/><Relationship Id="rId4" Type="http://schemas.openxmlformats.org/officeDocument/2006/relationships/image" Target="../media/image6.jpeg"/><Relationship Id="rId5" Type="http://schemas.openxmlformats.org/officeDocument/2006/relationships/slide" Target="slide12.xml"/><Relationship Id="rId6" Type="http://schemas.openxmlformats.org/officeDocument/2006/relationships/image" Target="../media/image7.jpeg"/><Relationship Id="rId7" Type="http://schemas.openxmlformats.org/officeDocument/2006/relationships/slide" Target="slide24.xml"/><Relationship Id="rId8" Type="http://schemas.openxmlformats.org/officeDocument/2006/relationships/image" Target="../media/image9.jpeg"/><Relationship Id="rId9" Type="http://schemas.openxmlformats.org/officeDocument/2006/relationships/slide" Target="slide30.xml"/><Relationship Id="rId10"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ctrTitle"/>
          </p:nvPr>
        </p:nvSpPr>
        <p:spPr>
          <a:xfrm>
            <a:off x="1225514" y="2283939"/>
            <a:ext cx="6798860" cy="1882770"/>
          </a:xfrm>
        </p:spPr>
        <p:txBody>
          <a:bodyPr>
            <a:normAutofit fontScale="90000"/>
          </a:bodyPr>
          <a:lstStyle/>
          <a:p>
            <a:r>
              <a:rPr lang="en-US" sz="3200" dirty="0" smtClean="0"/>
              <a:t>Identifying Latent Attributes from Video Scenes Using Knowledge Acquired From Large Collections of Text Documents</a:t>
            </a:r>
            <a:endParaRPr lang="en-US" dirty="0"/>
          </a:p>
        </p:txBody>
      </p:sp>
      <p:sp>
        <p:nvSpPr>
          <p:cNvPr id="8" name="Subtitle 7"/>
          <p:cNvSpPr>
            <a:spLocks noGrp="1"/>
          </p:cNvSpPr>
          <p:nvPr>
            <p:ph type="subTitle" idx="1"/>
          </p:nvPr>
        </p:nvSpPr>
        <p:spPr>
          <a:xfrm>
            <a:off x="1225514" y="4307818"/>
            <a:ext cx="6798859" cy="978654"/>
          </a:xfrm>
        </p:spPr>
        <p:txBody>
          <a:bodyPr>
            <a:normAutofit fontScale="85000" lnSpcReduction="20000"/>
          </a:bodyPr>
          <a:lstStyle/>
          <a:p>
            <a:r>
              <a:rPr lang="en-US" dirty="0" smtClean="0"/>
              <a:t>Anh </a:t>
            </a:r>
            <a:r>
              <a:rPr lang="en-US" dirty="0" err="1" smtClean="0"/>
              <a:t>Xuan</a:t>
            </a:r>
            <a:r>
              <a:rPr lang="en-US" dirty="0" smtClean="0"/>
              <a:t> Tran </a:t>
            </a:r>
          </a:p>
          <a:p>
            <a:r>
              <a:rPr lang="en-US" dirty="0" smtClean="0"/>
              <a:t>April 30</a:t>
            </a:r>
            <a:r>
              <a:rPr lang="en-US" smtClean="0"/>
              <a:t>, 2014</a:t>
            </a:r>
          </a:p>
          <a:p>
            <a:endParaRPr lang="en-US" dirty="0" smtClean="0"/>
          </a:p>
          <a:p>
            <a:r>
              <a:rPr lang="en-US" dirty="0" smtClean="0"/>
              <a:t>Dissertation Committee:</a:t>
            </a:r>
          </a:p>
          <a:p>
            <a:r>
              <a:rPr lang="en-US" dirty="0" smtClean="0"/>
              <a:t>Paul Cohen, </a:t>
            </a:r>
            <a:r>
              <a:rPr lang="en-US" dirty="0" err="1" smtClean="0"/>
              <a:t>Mihai</a:t>
            </a:r>
            <a:r>
              <a:rPr lang="en-US" dirty="0" smtClean="0"/>
              <a:t> </a:t>
            </a:r>
            <a:r>
              <a:rPr lang="en-US" dirty="0" err="1" smtClean="0"/>
              <a:t>Surdeanu</a:t>
            </a:r>
            <a:r>
              <a:rPr lang="en-US" dirty="0" smtClean="0"/>
              <a:t>, </a:t>
            </a:r>
            <a:r>
              <a:rPr lang="en-US" dirty="0" err="1" smtClean="0"/>
              <a:t>Kobus</a:t>
            </a:r>
            <a:r>
              <a:rPr lang="en-US" dirty="0" smtClean="0"/>
              <a:t> Barnard, Ken McAllister</a:t>
            </a:r>
          </a:p>
          <a:p>
            <a:endParaRPr lang="en-US"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Annotations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dirty="0" smtClean="0"/>
              <a:t>Anh Tran - Dissertation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10</a:t>
            </a:fld>
            <a:endParaRPr lang="en-US" dirty="0"/>
          </a:p>
        </p:txBody>
      </p:sp>
      <p:sp>
        <p:nvSpPr>
          <p:cNvPr id="21" name="Rectangle 20"/>
          <p:cNvSpPr/>
          <p:nvPr/>
        </p:nvSpPr>
        <p:spPr>
          <a:xfrm>
            <a:off x="5575846" y="1866039"/>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22" name="Magnetic Disk 21"/>
          <p:cNvSpPr/>
          <p:nvPr/>
        </p:nvSpPr>
        <p:spPr>
          <a:xfrm>
            <a:off x="6286168" y="2096258"/>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23" name="Process 22"/>
          <p:cNvSpPr/>
          <p:nvPr/>
        </p:nvSpPr>
        <p:spPr>
          <a:xfrm>
            <a:off x="5864894" y="3263229"/>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24" name="Document 23"/>
          <p:cNvSpPr/>
          <p:nvPr/>
        </p:nvSpPr>
        <p:spPr>
          <a:xfrm>
            <a:off x="1062807" y="3418485"/>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25" name="Document 24"/>
          <p:cNvSpPr/>
          <p:nvPr/>
        </p:nvSpPr>
        <p:spPr>
          <a:xfrm>
            <a:off x="6286168" y="4950605"/>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26" name="Down Arrow 25"/>
          <p:cNvSpPr/>
          <p:nvPr/>
        </p:nvSpPr>
        <p:spPr>
          <a:xfrm rot="10800000" flipV="1">
            <a:off x="6746482" y="2998052"/>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7" name="Straight Arrow Connector 26"/>
          <p:cNvCxnSpPr>
            <a:stCxn id="24" idx="3"/>
            <a:endCxn id="28" idx="1"/>
          </p:cNvCxnSpPr>
          <p:nvPr/>
        </p:nvCxnSpPr>
        <p:spPr>
          <a:xfrm>
            <a:off x="2142189" y="3829965"/>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Process 27"/>
          <p:cNvSpPr/>
          <p:nvPr/>
        </p:nvSpPr>
        <p:spPr>
          <a:xfrm>
            <a:off x="2637408" y="3421661"/>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29" name="Multidocument 28"/>
          <p:cNvSpPr/>
          <p:nvPr/>
        </p:nvSpPr>
        <p:spPr>
          <a:xfrm>
            <a:off x="4259584" y="3421661"/>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30" name="Straight Arrow Connector 29"/>
          <p:cNvCxnSpPr>
            <a:stCxn id="29" idx="3"/>
            <a:endCxn id="23" idx="1"/>
          </p:cNvCxnSpPr>
          <p:nvPr/>
        </p:nvCxnSpPr>
        <p:spPr>
          <a:xfrm>
            <a:off x="5338966" y="3831553"/>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3"/>
            <a:endCxn id="29" idx="1"/>
          </p:cNvCxnSpPr>
          <p:nvPr/>
        </p:nvCxnSpPr>
        <p:spPr>
          <a:xfrm flipV="1">
            <a:off x="3716790" y="3831553"/>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2"/>
            <a:endCxn id="25" idx="0"/>
          </p:cNvCxnSpPr>
          <p:nvPr/>
        </p:nvCxnSpPr>
        <p:spPr>
          <a:xfrm rot="5400000">
            <a:off x="6552084" y="4676828"/>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41"/>
          <p:cNvGrpSpPr/>
          <p:nvPr/>
        </p:nvGrpSpPr>
        <p:grpSpPr>
          <a:xfrm>
            <a:off x="6424669" y="82076"/>
            <a:ext cx="2344949" cy="274320"/>
            <a:chOff x="6424669" y="82076"/>
            <a:chExt cx="2344949" cy="274320"/>
          </a:xfrm>
        </p:grpSpPr>
        <p:pic>
          <p:nvPicPr>
            <p:cNvPr id="43" name="Picture 42" descr="problem.jpg">
              <a:hlinkClick r:id="rId3" action="ppaction://hlinksldjump"/>
            </p:cNvPr>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44" name="Picture 43" descr="methodology.jpg">
              <a:hlinkClick r:id="rId5" action="ppaction://hlinksldjump"/>
            </p:cNvPr>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5" name="Picture 4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6" name="Picture 45"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7" name="Picture 4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52" name="Group 51"/>
          <p:cNvGrpSpPr/>
          <p:nvPr/>
        </p:nvGrpSpPr>
        <p:grpSpPr>
          <a:xfrm>
            <a:off x="2637408" y="3421661"/>
            <a:ext cx="3380855" cy="2351904"/>
            <a:chOff x="2637408" y="3421661"/>
            <a:chExt cx="3380855" cy="2351904"/>
          </a:xfrm>
        </p:grpSpPr>
        <p:sp>
          <p:nvSpPr>
            <p:cNvPr id="35" name="Process 34"/>
            <p:cNvSpPr/>
            <p:nvPr/>
          </p:nvSpPr>
          <p:spPr>
            <a:xfrm>
              <a:off x="2637408" y="3421661"/>
              <a:ext cx="1079382" cy="822960"/>
            </a:xfrm>
            <a:prstGeom prst="flowChartProcess">
              <a:avLst/>
            </a:prstGeom>
            <a:ln/>
          </p:spPr>
          <p:style>
            <a:lnRef idx="1">
              <a:schemeClr val="accent5"/>
            </a:lnRef>
            <a:fillRef idx="2">
              <a:schemeClr val="accent5"/>
            </a:fillRef>
            <a:effectRef idx="1">
              <a:schemeClr val="accent5"/>
            </a:effectRef>
            <a:fontRef idx="minor">
              <a:schemeClr val="dk1"/>
            </a:fontRef>
          </p:style>
          <p:txBody>
            <a:bodyPr anchor="ctr"/>
            <a:lstStyle/>
            <a:p>
              <a:pPr algn="ctr"/>
              <a:r>
                <a:rPr lang="en-US" sz="1200" dirty="0" err="1" smtClean="0"/>
                <a:t>MTurk</a:t>
              </a:r>
              <a:r>
                <a:rPr lang="en-US" sz="1200" dirty="0" smtClean="0"/>
                <a:t> Workers</a:t>
              </a:r>
            </a:p>
          </p:txBody>
        </p:sp>
        <p:sp>
          <p:nvSpPr>
            <p:cNvPr id="36" name="Document 35"/>
            <p:cNvSpPr/>
            <p:nvPr/>
          </p:nvSpPr>
          <p:spPr>
            <a:xfrm>
              <a:off x="4259584" y="4950605"/>
              <a:ext cx="1079382" cy="822960"/>
            </a:xfrm>
            <a:prstGeom prst="flowChart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Mental State Annotation</a:t>
              </a:r>
            </a:p>
          </p:txBody>
        </p:sp>
        <p:cxnSp>
          <p:nvCxnSpPr>
            <p:cNvPr id="37" name="Straight Arrow Connector 36"/>
            <p:cNvCxnSpPr>
              <a:stCxn id="35" idx="2"/>
              <a:endCxn id="36" idx="1"/>
            </p:cNvCxnSpPr>
            <p:nvPr/>
          </p:nvCxnSpPr>
          <p:spPr>
            <a:xfrm rot="16200000" flipH="1">
              <a:off x="3159609" y="4262110"/>
              <a:ext cx="1117464" cy="10824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608926" y="5050419"/>
              <a:ext cx="409337" cy="553998"/>
            </a:xfrm>
            <a:prstGeom prst="rect">
              <a:avLst/>
            </a:prstGeom>
            <a:noFill/>
          </p:spPr>
          <p:txBody>
            <a:bodyPr wrap="none" rtlCol="0">
              <a:spAutoFit/>
            </a:bodyPr>
            <a:lstStyle/>
            <a:p>
              <a:r>
                <a:rPr lang="en-US" sz="3000" dirty="0" smtClean="0"/>
                <a:t>=</a:t>
              </a:r>
              <a:endParaRPr lang="en-US" sz="3000" dirty="0"/>
            </a:p>
          </p:txBody>
        </p:sp>
        <p:sp>
          <p:nvSpPr>
            <p:cNvPr id="49" name="TextBox 48"/>
            <p:cNvSpPr txBox="1"/>
            <p:nvPr/>
          </p:nvSpPr>
          <p:spPr>
            <a:xfrm>
              <a:off x="5661694" y="4961519"/>
              <a:ext cx="313044" cy="369332"/>
            </a:xfrm>
            <a:prstGeom prst="rect">
              <a:avLst/>
            </a:prstGeom>
            <a:noFill/>
          </p:spPr>
          <p:txBody>
            <a:bodyPr wrap="none" rtlCol="0">
              <a:spAutoFit/>
            </a:bodyPr>
            <a:lstStyle/>
            <a:p>
              <a:r>
                <a:rPr lang="en-US" dirty="0" smtClean="0"/>
                <a:t>?</a:t>
              </a:r>
              <a:endParaRPr lang="en-US" dirty="0"/>
            </a:p>
          </p:txBody>
        </p:sp>
        <p:sp>
          <p:nvSpPr>
            <p:cNvPr id="51" name="Multidocument 50"/>
            <p:cNvSpPr/>
            <p:nvPr/>
          </p:nvSpPr>
          <p:spPr>
            <a:xfrm>
              <a:off x="4259584" y="3424837"/>
              <a:ext cx="1079382" cy="819784"/>
            </a:xfrm>
            <a:prstGeom prst="flowChartMultidocument">
              <a:avLst/>
            </a:prstGeom>
            <a:ln/>
          </p:spPr>
          <p:style>
            <a:lnRef idx="2">
              <a:schemeClr val="accent5"/>
            </a:lnRef>
            <a:fillRef idx="1">
              <a:schemeClr val="lt1"/>
            </a:fillRef>
            <a:effectRef idx="0">
              <a:schemeClr val="accent5"/>
            </a:effectRef>
            <a:fontRef idx="minor">
              <a:schemeClr val="dk1"/>
            </a:fontRef>
          </p:style>
          <p:txBody>
            <a:bodyPr anchor="ctr"/>
            <a:lstStyle/>
            <a:p>
              <a:r>
                <a:rPr lang="en-US" sz="1200" dirty="0" smtClean="0"/>
                <a:t>Detection Annotation</a:t>
              </a:r>
              <a:endParaRPr lang="en-US" sz="1200" dirty="0"/>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Corpora</a:t>
            </a:r>
            <a:endParaRPr lang="en-US" dirty="0"/>
          </a:p>
        </p:txBody>
      </p:sp>
      <p:sp>
        <p:nvSpPr>
          <p:cNvPr id="3" name="Content Placeholder 2"/>
          <p:cNvSpPr>
            <a:spLocks noGrp="1"/>
          </p:cNvSpPr>
          <p:nvPr>
            <p:ph idx="1"/>
          </p:nvPr>
        </p:nvSpPr>
        <p:spPr/>
        <p:txBody>
          <a:bodyPr/>
          <a:lstStyle/>
          <a:p>
            <a:r>
              <a:rPr lang="en-US" dirty="0" smtClean="0"/>
              <a:t>English </a:t>
            </a:r>
            <a:r>
              <a:rPr lang="en-US" dirty="0" err="1" smtClean="0"/>
              <a:t>Gigaword</a:t>
            </a:r>
            <a:r>
              <a:rPr lang="en-US" dirty="0" smtClean="0"/>
              <a:t> 5</a:t>
            </a:r>
            <a:r>
              <a:rPr lang="en-US" baseline="30000" dirty="0" smtClean="0"/>
              <a:t>th</a:t>
            </a:r>
            <a:r>
              <a:rPr lang="en-US" dirty="0" smtClean="0"/>
              <a:t> edition corpus [primary]</a:t>
            </a:r>
          </a:p>
          <a:p>
            <a:pPr lvl="1"/>
            <a:r>
              <a:rPr lang="en-US" dirty="0" smtClean="0"/>
              <a:t>Comprehensive archive of </a:t>
            </a:r>
            <a:r>
              <a:rPr lang="en-US" b="1" dirty="0" smtClean="0"/>
              <a:t>newswire </a:t>
            </a:r>
            <a:r>
              <a:rPr lang="en-US" dirty="0" smtClean="0"/>
              <a:t>articles</a:t>
            </a:r>
          </a:p>
          <a:p>
            <a:pPr lvl="1"/>
            <a:r>
              <a:rPr lang="en-US" dirty="0" smtClean="0"/>
              <a:t>26 GB in size</a:t>
            </a:r>
          </a:p>
          <a:p>
            <a:pPr lvl="1"/>
            <a:r>
              <a:rPr lang="en-US" dirty="0" smtClean="0"/>
              <a:t>Contains 9,876,086 documents, over 4B words</a:t>
            </a:r>
          </a:p>
          <a:p>
            <a:r>
              <a:rPr lang="en-US" dirty="0" smtClean="0"/>
              <a:t>Google Web N-gram corpus (1-T)</a:t>
            </a:r>
          </a:p>
          <a:p>
            <a:pPr lvl="1"/>
            <a:r>
              <a:rPr lang="en-US" i="1" dirty="0" smtClean="0"/>
              <a:t>n</a:t>
            </a:r>
            <a:r>
              <a:rPr lang="en-US" dirty="0" smtClean="0"/>
              <a:t>-grams up to 5-grams</a:t>
            </a:r>
          </a:p>
          <a:p>
            <a:pPr lvl="1"/>
            <a:r>
              <a:rPr lang="en-US" dirty="0" smtClean="0"/>
              <a:t>Generated from 1 trillion word tokens from web pages</a:t>
            </a:r>
          </a:p>
          <a:p>
            <a:r>
              <a:rPr lang="en-US" dirty="0" smtClean="0"/>
              <a:t>Twitter</a:t>
            </a:r>
          </a:p>
          <a:p>
            <a:pPr lvl="1"/>
            <a:r>
              <a:rPr lang="en-US" dirty="0" smtClean="0"/>
              <a:t>Collected 200 MB streaming Tweets for 1 month</a:t>
            </a:r>
          </a:p>
          <a:p>
            <a:pPr lvl="1"/>
            <a:r>
              <a:rPr lang="en-US" dirty="0" smtClean="0"/>
              <a:t>Mostly irrelevant Tweets, e.g., “why do I keep chasing after bad boys #</a:t>
            </a:r>
            <a:r>
              <a:rPr lang="en-US" dirty="0" err="1" smtClean="0"/>
              <a:t>smh</a:t>
            </a:r>
            <a:r>
              <a:rPr lang="en-US" dirty="0" smtClean="0"/>
              <a:t>”</a:t>
            </a:r>
          </a:p>
          <a:p>
            <a:r>
              <a:rPr lang="en-US" dirty="0" smtClean="0"/>
              <a:t>World Wide Web [future work]</a:t>
            </a:r>
          </a:p>
          <a:p>
            <a:pPr lvl="1"/>
            <a:r>
              <a:rPr lang="en-US" dirty="0" smtClean="0"/>
              <a:t>Hard to access live web – search APIs provide limited queries</a:t>
            </a:r>
          </a:p>
          <a:p>
            <a:pPr lvl="1"/>
            <a:r>
              <a:rPr lang="en-US" dirty="0" smtClean="0"/>
              <a:t>ClueWeb09 – 1 billion pages from 2009 – too large for indexing at moment</a:t>
            </a:r>
          </a:p>
          <a:p>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11</a:t>
            </a:fld>
            <a:endParaRPr lang="en-US" dirty="0"/>
          </a:p>
        </p:txBody>
      </p:sp>
      <p:grpSp>
        <p:nvGrpSpPr>
          <p:cNvPr id="13" name="Group 12"/>
          <p:cNvGrpSpPr/>
          <p:nvPr/>
        </p:nvGrpSpPr>
        <p:grpSpPr>
          <a:xfrm>
            <a:off x="6424669" y="82076"/>
            <a:ext cx="2344949" cy="274320"/>
            <a:chOff x="6424669" y="82076"/>
            <a:chExt cx="2344949" cy="274320"/>
          </a:xfrm>
        </p:grpSpPr>
        <p:pic>
          <p:nvPicPr>
            <p:cNvPr id="14" name="Picture 13" descr="problem.jpg">
              <a:hlinkClick r:id="rId3" action="ppaction://hlinksldjump"/>
            </p:cNvPr>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5" name="Picture 14" descr="methodology.jpg">
              <a:hlinkClick r:id="rId5" action="ppaction://hlinksldjump"/>
            </p:cNvPr>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500"/>
                                        <p:tgtEl>
                                          <p:spTgt spid="3">
                                            <p:txEl>
                                              <p:pRg st="10" end="1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wipe(left)">
                                      <p:cBhvr>
                                        <p:cTn id="46" dur="500"/>
                                        <p:tgtEl>
                                          <p:spTgt spid="3">
                                            <p:txEl>
                                              <p:pRg st="11" end="11"/>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wipe(left)">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12</a:t>
            </a:fld>
            <a:endParaRPr lang="en-US" dirty="0"/>
          </a:p>
        </p:txBody>
      </p:sp>
      <p:grpSp>
        <p:nvGrpSpPr>
          <p:cNvPr id="7" name="Group 6"/>
          <p:cNvGrpSpPr/>
          <p:nvPr/>
        </p:nvGrpSpPr>
        <p:grpSpPr>
          <a:xfrm>
            <a:off x="1855078" y="1768638"/>
            <a:ext cx="5433844" cy="4220682"/>
            <a:chOff x="1855078" y="1768638"/>
            <a:chExt cx="5433844" cy="4220682"/>
          </a:xfrm>
        </p:grpSpPr>
        <p:grpSp>
          <p:nvGrpSpPr>
            <p:cNvPr id="8" name="Group 20"/>
            <p:cNvGrpSpPr/>
            <p:nvPr/>
          </p:nvGrpSpPr>
          <p:grpSpPr>
            <a:xfrm>
              <a:off x="1855078" y="1768638"/>
              <a:ext cx="4491872" cy="523407"/>
              <a:chOff x="1468146" y="2248044"/>
              <a:chExt cx="4491872" cy="523407"/>
            </a:xfrm>
          </p:grpSpPr>
          <p:pic>
            <p:nvPicPr>
              <p:cNvPr id="21" name="Picture 20" descr="problem.jpg">
                <a:hlinkClick r:id="rId3" action="ppaction://hlinksldjump"/>
              </p:cNvPr>
              <p:cNvPicPr>
                <a:picLocks noChangeAspect="1"/>
              </p:cNvPicPr>
              <p:nvPr/>
            </p:nvPicPr>
            <p:blipFill>
              <a:blip r:embed="rId4">
                <a:duotone>
                  <a:prstClr val="black"/>
                  <a:schemeClr val="accent1">
                    <a:tint val="45000"/>
                    <a:satMod val="400000"/>
                  </a:schemeClr>
                </a:duotone>
              </a:blip>
              <a:stretch>
                <a:fillRect/>
              </a:stretch>
            </p:blipFill>
            <p:spPr>
              <a:xfrm>
                <a:off x="1468146" y="224804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22" name="TextBox 21"/>
              <p:cNvSpPr txBox="1"/>
              <p:nvPr/>
            </p:nvSpPr>
            <p:spPr>
              <a:xfrm>
                <a:off x="2331507" y="2248231"/>
                <a:ext cx="3628511" cy="523220"/>
              </a:xfrm>
              <a:prstGeom prst="rect">
                <a:avLst/>
              </a:prstGeom>
              <a:noFill/>
            </p:spPr>
            <p:txBody>
              <a:bodyPr wrap="none" rtlCol="0">
                <a:spAutoFit/>
              </a:bodyPr>
              <a:lstStyle/>
              <a:p>
                <a:r>
                  <a:rPr lang="en-US" sz="2800" b="1" dirty="0" smtClean="0">
                    <a:solidFill>
                      <a:srgbClr val="D9D9D9"/>
                    </a:solidFill>
                    <a:latin typeface="+mj-lt"/>
                  </a:rPr>
                  <a:t>Defining the Problem</a:t>
                </a:r>
                <a:endParaRPr lang="en-US" sz="2800" b="1" dirty="0">
                  <a:solidFill>
                    <a:srgbClr val="D9D9D9"/>
                  </a:solidFill>
                  <a:latin typeface="+mj-lt"/>
                </a:endParaRPr>
              </a:p>
            </p:txBody>
          </p:sp>
        </p:grpSp>
        <p:grpSp>
          <p:nvGrpSpPr>
            <p:cNvPr id="9" name="Group 21"/>
            <p:cNvGrpSpPr/>
            <p:nvPr/>
          </p:nvGrpSpPr>
          <p:grpSpPr>
            <a:xfrm>
              <a:off x="1855078" y="2693097"/>
              <a:ext cx="2202189" cy="523407"/>
              <a:chOff x="1468146" y="2955334"/>
              <a:chExt cx="2202189" cy="523407"/>
            </a:xfrm>
          </p:grpSpPr>
          <p:pic>
            <p:nvPicPr>
              <p:cNvPr id="19" name="Picture 18" descr="methodology.jpg">
                <a:hlinkClick r:id="rId5" action="ppaction://hlinksldjump"/>
              </p:cNvPr>
              <p:cNvPicPr>
                <a:picLocks noChangeAspect="1"/>
              </p:cNvPicPr>
              <p:nvPr/>
            </p:nvPicPr>
            <p:blipFill>
              <a:blip r:embed="rId6"/>
              <a:srcRect l="6134" t="3270" r="8435" b="17850"/>
              <a:stretch>
                <a:fillRect/>
              </a:stretch>
            </p:blipFill>
            <p:spPr>
              <a:xfrm>
                <a:off x="1468146" y="2955334"/>
                <a:ext cx="567295" cy="523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2331507" y="2955521"/>
                <a:ext cx="1338828" cy="523220"/>
              </a:xfrm>
              <a:prstGeom prst="rect">
                <a:avLst/>
              </a:prstGeom>
              <a:noFill/>
            </p:spPr>
            <p:txBody>
              <a:bodyPr wrap="none" rtlCol="0">
                <a:spAutoFit/>
              </a:bodyPr>
              <a:lstStyle/>
              <a:p>
                <a:r>
                  <a:rPr lang="en-US" sz="2800" b="1" dirty="0" smtClean="0">
                    <a:latin typeface="+mj-lt"/>
                  </a:rPr>
                  <a:t>Models</a:t>
                </a:r>
                <a:endParaRPr lang="en-US" sz="2800" b="1" dirty="0">
                  <a:latin typeface="+mj-lt"/>
                </a:endParaRPr>
              </a:p>
            </p:txBody>
          </p:sp>
        </p:grpSp>
        <p:grpSp>
          <p:nvGrpSpPr>
            <p:cNvPr id="10" name="Group 22"/>
            <p:cNvGrpSpPr/>
            <p:nvPr/>
          </p:nvGrpSpPr>
          <p:grpSpPr>
            <a:xfrm>
              <a:off x="1855078" y="4541828"/>
              <a:ext cx="2202190" cy="523220"/>
              <a:chOff x="1468145" y="3879340"/>
              <a:chExt cx="2202190" cy="523220"/>
            </a:xfrm>
          </p:grpSpPr>
          <p:pic>
            <p:nvPicPr>
              <p:cNvPr id="17" name="Picture 16" descr="data.jpg">
                <a:hlinkClick r:id="rId7" action="ppaction://hlinksldjump"/>
              </p:cNvPr>
              <p:cNvPicPr>
                <a:picLocks noChangeAspect="1"/>
              </p:cNvPicPr>
              <p:nvPr/>
            </p:nvPicPr>
            <p:blipFill>
              <a:blip r:embed="rId8">
                <a:duotone>
                  <a:prstClr val="black"/>
                  <a:schemeClr val="accent1">
                    <a:tint val="45000"/>
                    <a:satMod val="400000"/>
                  </a:schemeClr>
                </a:duotone>
              </a:blip>
              <a:srcRect t="4292" b="11712"/>
              <a:stretch>
                <a:fillRect/>
              </a:stretch>
            </p:blipFill>
            <p:spPr>
              <a:xfrm>
                <a:off x="1468145" y="3879340"/>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8" name="TextBox 17"/>
              <p:cNvSpPr txBox="1"/>
              <p:nvPr/>
            </p:nvSpPr>
            <p:spPr>
              <a:xfrm>
                <a:off x="2331507" y="3879340"/>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Results</a:t>
                </a:r>
              </a:p>
            </p:txBody>
          </p:sp>
        </p:grpSp>
        <p:grpSp>
          <p:nvGrpSpPr>
            <p:cNvPr id="11" name="Group 23"/>
            <p:cNvGrpSpPr/>
            <p:nvPr/>
          </p:nvGrpSpPr>
          <p:grpSpPr>
            <a:xfrm>
              <a:off x="1855079" y="3617556"/>
              <a:ext cx="4677225" cy="523220"/>
              <a:chOff x="1468147" y="4803159"/>
              <a:chExt cx="4677225" cy="523220"/>
            </a:xfrm>
          </p:grpSpPr>
          <p:pic>
            <p:nvPicPr>
              <p:cNvPr id="15" name="Picture 14" descr="evaluation.jpg">
                <a:hlinkClick r:id="rId9" action="ppaction://hlinksldjump"/>
              </p:cNvPr>
              <p:cNvPicPr>
                <a:picLocks noChangeAspect="1"/>
              </p:cNvPicPr>
              <p:nvPr/>
            </p:nvPicPr>
            <p:blipFill>
              <a:blip r:embed="rId10">
                <a:duotone>
                  <a:prstClr val="black"/>
                  <a:schemeClr val="accent1">
                    <a:tint val="45000"/>
                    <a:satMod val="400000"/>
                  </a:schemeClr>
                </a:duotone>
              </a:blip>
              <a:srcRect l="8102" r="10580"/>
              <a:stretch>
                <a:fillRect/>
              </a:stretch>
            </p:blipFill>
            <p:spPr>
              <a:xfrm>
                <a:off x="1468147" y="4803159"/>
                <a:ext cx="567294" cy="523219"/>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6" name="TextBox 15"/>
              <p:cNvSpPr txBox="1"/>
              <p:nvPr/>
            </p:nvSpPr>
            <p:spPr>
              <a:xfrm>
                <a:off x="2331507" y="4803159"/>
                <a:ext cx="3813865" cy="523220"/>
              </a:xfrm>
              <a:prstGeom prst="rect">
                <a:avLst/>
              </a:prstGeom>
              <a:noFill/>
            </p:spPr>
            <p:txBody>
              <a:bodyPr wrap="none" rtlCol="0">
                <a:spAutoFit/>
              </a:bodyPr>
              <a:lstStyle/>
              <a:p>
                <a:r>
                  <a:rPr lang="en-US" sz="2800" b="1" dirty="0" smtClean="0">
                    <a:solidFill>
                      <a:schemeClr val="bg1">
                        <a:lumMod val="85000"/>
                      </a:schemeClr>
                    </a:solidFill>
                    <a:latin typeface="+mj-lt"/>
                  </a:rPr>
                  <a:t>Performance Measures</a:t>
                </a:r>
              </a:p>
            </p:txBody>
          </p:sp>
        </p:grpSp>
        <p:grpSp>
          <p:nvGrpSpPr>
            <p:cNvPr id="12" name="Group 26"/>
            <p:cNvGrpSpPr/>
            <p:nvPr/>
          </p:nvGrpSpPr>
          <p:grpSpPr>
            <a:xfrm>
              <a:off x="1855078" y="5466100"/>
              <a:ext cx="5433844" cy="523220"/>
              <a:chOff x="1468145" y="5548144"/>
              <a:chExt cx="5433844" cy="523220"/>
            </a:xfrm>
          </p:grpSpPr>
          <p:pic>
            <p:nvPicPr>
              <p:cNvPr id="13" name="Picture 12" descr="books.jpg">
                <a:hlinkClick r:id="rId11" action="ppaction://hlinksldjump"/>
              </p:cNvPr>
              <p:cNvPicPr>
                <a:picLocks noChangeAspect="1"/>
              </p:cNvPicPr>
              <p:nvPr/>
            </p:nvPicPr>
            <p:blipFill>
              <a:blip r:embed="rId12">
                <a:duotone>
                  <a:prstClr val="black"/>
                  <a:schemeClr val="accent1">
                    <a:tint val="45000"/>
                    <a:satMod val="400000"/>
                  </a:schemeClr>
                </a:duotone>
              </a:blip>
              <a:srcRect t="5691" b="5691"/>
              <a:stretch>
                <a:fillRect/>
              </a:stretch>
            </p:blipFill>
            <p:spPr>
              <a:xfrm>
                <a:off x="1468145" y="5548144"/>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4" name="TextBox 13"/>
              <p:cNvSpPr txBox="1"/>
              <p:nvPr/>
            </p:nvSpPr>
            <p:spPr>
              <a:xfrm>
                <a:off x="2331507" y="5548144"/>
                <a:ext cx="4570482" cy="523220"/>
              </a:xfrm>
              <a:prstGeom prst="rect">
                <a:avLst/>
              </a:prstGeom>
              <a:noFill/>
            </p:spPr>
            <p:txBody>
              <a:bodyPr wrap="none" rtlCol="0">
                <a:spAutoFit/>
              </a:bodyPr>
              <a:lstStyle/>
              <a:p>
                <a:r>
                  <a:rPr lang="en-US" sz="2800" b="1" dirty="0" smtClean="0">
                    <a:solidFill>
                      <a:schemeClr val="bg1">
                        <a:lumMod val="85000"/>
                      </a:schemeClr>
                    </a:solidFill>
                    <a:latin typeface="+mj-lt"/>
                    <a:cs typeface="Euphemia (Body)"/>
                  </a:rPr>
                  <a:t>Conclusions / Future Work</a:t>
                </a:r>
              </a:p>
            </p:txBody>
          </p:sp>
        </p:grpSp>
      </p:gr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13</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System Overview</a:t>
            </a:r>
            <a:endParaRPr lang="en-US" dirty="0"/>
          </a:p>
        </p:txBody>
      </p:sp>
      <p:grpSp>
        <p:nvGrpSpPr>
          <p:cNvPr id="7" name="Group 6"/>
          <p:cNvGrpSpPr/>
          <p:nvPr/>
        </p:nvGrpSpPr>
        <p:grpSpPr>
          <a:xfrm>
            <a:off x="828675" y="1461655"/>
            <a:ext cx="7485511" cy="4747101"/>
            <a:chOff x="459019" y="1024180"/>
            <a:chExt cx="8253184" cy="5233938"/>
          </a:xfrm>
        </p:grpSpPr>
        <p:sp>
          <p:nvSpPr>
            <p:cNvPr id="9" name="Document 8"/>
            <p:cNvSpPr/>
            <p:nvPr/>
          </p:nvSpPr>
          <p:spPr>
            <a:xfrm>
              <a:off x="7309269" y="2507339"/>
              <a:ext cx="1079382"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10" name="Multidocument 9"/>
            <p:cNvSpPr/>
            <p:nvPr/>
          </p:nvSpPr>
          <p:spPr>
            <a:xfrm>
              <a:off x="498737" y="2505752"/>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11" name="Group 43"/>
            <p:cNvGrpSpPr/>
            <p:nvPr/>
          </p:nvGrpSpPr>
          <p:grpSpPr>
            <a:xfrm>
              <a:off x="1732067" y="1024180"/>
              <a:ext cx="5229507" cy="2761260"/>
              <a:chOff x="1732067" y="1024180"/>
              <a:chExt cx="5229507" cy="2761260"/>
            </a:xfrm>
          </p:grpSpPr>
          <p:sp>
            <p:nvSpPr>
              <p:cNvPr id="36" name="Rectangle 35"/>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37" name="Straight Arrow Connector 36"/>
              <p:cNvCxnSpPr>
                <a:stCxn id="10" idx="3"/>
                <a:endCxn id="42"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8" name="Group 72"/>
              <p:cNvGrpSpPr/>
              <p:nvPr/>
            </p:nvGrpSpPr>
            <p:grpSpPr>
              <a:xfrm>
                <a:off x="2346657" y="1268851"/>
                <a:ext cx="4259122" cy="2173254"/>
                <a:chOff x="2469571" y="803911"/>
                <a:chExt cx="4259122" cy="2173254"/>
              </a:xfrm>
            </p:grpSpPr>
            <p:sp>
              <p:nvSpPr>
                <p:cNvPr id="39" name="Multidocument 38"/>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40" name="Document 39"/>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41" name="Process 40"/>
                <p:cNvSpPr/>
                <p:nvPr/>
              </p:nvSpPr>
              <p:spPr>
                <a:xfrm>
                  <a:off x="5221134" y="1837342"/>
                  <a:ext cx="1507559"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42" name="Process 41"/>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43" name="Straight Arrow Connector 42"/>
                <p:cNvCxnSpPr>
                  <a:stCxn id="42" idx="3"/>
                  <a:endCxn id="39"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41"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2"/>
                  <a:endCxn id="41"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12" name="Straight Arrow Connector 11"/>
            <p:cNvCxnSpPr>
              <a:stCxn id="41" idx="3"/>
              <a:endCxn id="9" idx="1"/>
            </p:cNvCxnSpPr>
            <p:nvPr/>
          </p:nvCxnSpPr>
          <p:spPr>
            <a:xfrm>
              <a:off x="6605779" y="2872194"/>
              <a:ext cx="703490"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Down Arrow 12"/>
            <p:cNvSpPr/>
            <p:nvPr/>
          </p:nvSpPr>
          <p:spPr>
            <a:xfrm rot="10800000" flipV="1">
              <a:off x="1028735" y="3636529"/>
              <a:ext cx="158754" cy="33962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Down Arrow 13"/>
            <p:cNvSpPr/>
            <p:nvPr/>
          </p:nvSpPr>
          <p:spPr>
            <a:xfrm rot="10800000" flipV="1">
              <a:off x="7796139" y="3615626"/>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p:cNvSpPr txBox="1"/>
            <p:nvPr/>
          </p:nvSpPr>
          <p:spPr>
            <a:xfrm>
              <a:off x="2952013" y="4414884"/>
              <a:ext cx="2401019" cy="1051955"/>
            </a:xfrm>
            <a:prstGeom prst="rect">
              <a:avLst/>
            </a:prstGeom>
            <a:solidFill>
              <a:schemeClr val="bg1">
                <a:lumMod val="95000"/>
              </a:schemeClr>
            </a:solidFill>
            <a:ln w="25400" cap="flat" cmpd="sng" algn="ctr">
              <a:solidFill>
                <a:schemeClr val="tx1"/>
              </a:solidFill>
              <a:prstDash val="solid"/>
              <a:round/>
              <a:headEnd type="none" w="med" len="med"/>
              <a:tailEnd type="none" w="med" len="med"/>
            </a:ln>
            <a:effectLst/>
          </p:spPr>
          <p:txBody>
            <a:bodyPr wrap="square" rtlCol="0">
              <a:spAutoFit/>
            </a:bodyPr>
            <a:lstStyle/>
            <a:p>
              <a:r>
                <a:rPr lang="en-US" sz="1400" b="1" dirty="0" smtClean="0">
                  <a:latin typeface="Courier New"/>
                  <a:cs typeface="Courier New"/>
                </a:rPr>
                <a:t>(chase, policeman)</a:t>
              </a:r>
            </a:p>
            <a:p>
              <a:r>
                <a:rPr lang="en-US" sz="1400" b="1" dirty="0" smtClean="0">
                  <a:latin typeface="Courier New"/>
                  <a:cs typeface="Courier New"/>
                </a:rPr>
                <a:t>(chase, officer)</a:t>
              </a:r>
            </a:p>
            <a:p>
              <a:r>
                <a:rPr lang="en-US" sz="1400" b="1" dirty="0" smtClean="0">
                  <a:latin typeface="Courier New"/>
                  <a:cs typeface="Courier New"/>
                </a:rPr>
                <a:t>(chase, child)</a:t>
              </a:r>
            </a:p>
            <a:p>
              <a:r>
                <a:rPr lang="en-US" sz="1400" b="1" dirty="0" smtClean="0">
                  <a:latin typeface="Courier New"/>
                  <a:cs typeface="Courier New"/>
                </a:rPr>
                <a:t>...</a:t>
              </a:r>
              <a:endParaRPr lang="en-US" sz="1400" b="1" dirty="0">
                <a:latin typeface="Courier New"/>
                <a:cs typeface="Courier New"/>
              </a:endParaRPr>
            </a:p>
          </p:txBody>
        </p:sp>
        <p:sp>
          <p:nvSpPr>
            <p:cNvPr id="16" name="TextBox 15"/>
            <p:cNvSpPr txBox="1"/>
            <p:nvPr/>
          </p:nvSpPr>
          <p:spPr>
            <a:xfrm>
              <a:off x="459019" y="4395370"/>
              <a:ext cx="1298448" cy="1764570"/>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child</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endParaRPr lang="en-US" sz="1400" b="1" dirty="0">
                <a:latin typeface="Courier New"/>
                <a:cs typeface="Courier New"/>
              </a:endParaRPr>
            </a:p>
          </p:txBody>
        </p:sp>
        <p:grpSp>
          <p:nvGrpSpPr>
            <p:cNvPr id="17" name="Group 59"/>
            <p:cNvGrpSpPr/>
            <p:nvPr/>
          </p:nvGrpSpPr>
          <p:grpSpPr>
            <a:xfrm>
              <a:off x="6301529" y="4363009"/>
              <a:ext cx="2410674" cy="1895109"/>
              <a:chOff x="6301529" y="4363009"/>
              <a:chExt cx="2410674" cy="1895109"/>
            </a:xfrm>
          </p:grpSpPr>
          <p:grpSp>
            <p:nvGrpSpPr>
              <p:cNvPr id="18" name="Group 96"/>
              <p:cNvGrpSpPr/>
              <p:nvPr/>
            </p:nvGrpSpPr>
            <p:grpSpPr>
              <a:xfrm>
                <a:off x="6584065" y="5440223"/>
                <a:ext cx="1832922" cy="817895"/>
                <a:chOff x="6635388" y="5431865"/>
                <a:chExt cx="1832922" cy="817895"/>
              </a:xfrm>
            </p:grpSpPr>
            <p:sp>
              <p:nvSpPr>
                <p:cNvPr id="28" name="TextBox 27"/>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29" name="TextBox 28"/>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30" name="TextBox 29"/>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31" name="TextBox 30"/>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32" name="TextBox 31"/>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33" name="TextBox 32"/>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34" name="TextBox 33"/>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35" name="TextBox 34"/>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19" name="Group 56"/>
              <p:cNvGrpSpPr/>
              <p:nvPr/>
            </p:nvGrpSpPr>
            <p:grpSpPr>
              <a:xfrm>
                <a:off x="6301529" y="4363009"/>
                <a:ext cx="2410674" cy="1078807"/>
                <a:chOff x="6301529" y="4363009"/>
                <a:chExt cx="2410674" cy="1078807"/>
              </a:xfrm>
            </p:grpSpPr>
            <p:grpSp>
              <p:nvGrpSpPr>
                <p:cNvPr id="20" name="Group 112"/>
                <p:cNvGrpSpPr/>
                <p:nvPr/>
              </p:nvGrpSpPr>
              <p:grpSpPr>
                <a:xfrm>
                  <a:off x="6659009" y="4622049"/>
                  <a:ext cx="1732319" cy="816105"/>
                  <a:chOff x="6724650" y="4517895"/>
                  <a:chExt cx="1746250" cy="816105"/>
                </a:xfrm>
              </p:grpSpPr>
              <p:sp>
                <p:nvSpPr>
                  <p:cNvPr id="26" name="Freeform 25"/>
                  <p:cNvSpPr/>
                  <p:nvPr/>
                </p:nvSpPr>
                <p:spPr>
                  <a:xfrm>
                    <a:off x="6724650"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55"/>
                <p:cNvGrpSpPr/>
                <p:nvPr/>
              </p:nvGrpSpPr>
              <p:grpSpPr>
                <a:xfrm>
                  <a:off x="6301529" y="4363009"/>
                  <a:ext cx="2410674" cy="1078807"/>
                  <a:chOff x="6301529" y="4363009"/>
                  <a:chExt cx="2410674" cy="1078807"/>
                </a:xfrm>
              </p:grpSpPr>
              <p:sp>
                <p:nvSpPr>
                  <p:cNvPr id="22" name="TextBox 21"/>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23" name="Group 53"/>
                  <p:cNvGrpSpPr/>
                  <p:nvPr/>
                </p:nvGrpSpPr>
                <p:grpSpPr>
                  <a:xfrm>
                    <a:off x="6650323" y="4363009"/>
                    <a:ext cx="2061880" cy="1078807"/>
                    <a:chOff x="6650323" y="4363009"/>
                    <a:chExt cx="2061880" cy="1078807"/>
                  </a:xfrm>
                </p:grpSpPr>
                <p:cxnSp>
                  <p:nvCxnSpPr>
                    <p:cNvPr id="24" name="Straight Connector 23"/>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6" idx="1"/>
                    </p:cNvCxnSpPr>
                    <p:nvPr/>
                  </p:nvCxnSpPr>
                  <p:spPr>
                    <a:xfrm rot="10800000">
                      <a:off x="6659010" y="5438155"/>
                      <a:ext cx="2053193" cy="366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sp>
          <p:nvSpPr>
            <p:cNvPr id="8" name="Down Arrow 7"/>
            <p:cNvSpPr/>
            <p:nvPr/>
          </p:nvSpPr>
          <p:spPr>
            <a:xfrm rot="10800000" flipV="1">
              <a:off x="4072752" y="3655974"/>
              <a:ext cx="158754"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52" name="Group 51"/>
          <p:cNvGrpSpPr/>
          <p:nvPr/>
        </p:nvGrpSpPr>
        <p:grpSpPr>
          <a:xfrm>
            <a:off x="6424669" y="82076"/>
            <a:ext cx="2344949" cy="274320"/>
            <a:chOff x="6424669" y="82076"/>
            <a:chExt cx="2344949" cy="274320"/>
          </a:xfrm>
        </p:grpSpPr>
        <p:pic>
          <p:nvPicPr>
            <p:cNvPr id="53" name="Picture 52"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4" name="Picture 53" descr="methodology.jpg">
              <a:hlinkClick r:id="rId5" action="ppaction://hlinksldjump"/>
            </p:cNvPr>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5" name="Picture 5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6" name="Picture 55"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7" name="Picture 5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 Set of Mental State Labels</a:t>
            </a:r>
            <a:endParaRPr lang="en-US" dirty="0"/>
          </a:p>
        </p:txBody>
      </p:sp>
      <p:sp>
        <p:nvSpPr>
          <p:cNvPr id="10" name="Content Placeholder 9"/>
          <p:cNvSpPr>
            <a:spLocks noGrp="1"/>
          </p:cNvSpPr>
          <p:nvPr>
            <p:ph idx="1"/>
          </p:nvPr>
        </p:nvSpPr>
        <p:spPr/>
        <p:txBody>
          <a:bodyPr>
            <a:normAutofit/>
          </a:bodyPr>
          <a:lstStyle/>
          <a:p>
            <a:r>
              <a:rPr lang="en-US" dirty="0" smtClean="0"/>
              <a:t>Contains 160 mental state labels</a:t>
            </a:r>
          </a:p>
          <a:p>
            <a:r>
              <a:rPr lang="en-US" dirty="0" smtClean="0"/>
              <a:t>Generated from popular dictionaries</a:t>
            </a:r>
          </a:p>
          <a:p>
            <a:pPr lvl="1"/>
            <a:r>
              <a:rPr lang="en-US" dirty="0" smtClean="0"/>
              <a:t>Profile of Mood States (POMS) psychological test</a:t>
            </a:r>
          </a:p>
          <a:p>
            <a:pPr lvl="1"/>
            <a:r>
              <a:rPr lang="en-US" dirty="0" err="1" smtClean="0"/>
              <a:t>Plutchik’s</a:t>
            </a:r>
            <a:r>
              <a:rPr lang="en-US" dirty="0" smtClean="0"/>
              <a:t> wheel of emotions</a:t>
            </a:r>
          </a:p>
          <a:p>
            <a:pPr lvl="1"/>
            <a:r>
              <a:rPr lang="en-US" dirty="0" smtClean="0"/>
              <a:t>Others</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14</a:t>
            </a:fld>
            <a:endParaRPr lang="en-US" dirty="0"/>
          </a:p>
        </p:txBody>
      </p:sp>
      <p:pic>
        <p:nvPicPr>
          <p:cNvPr id="9" name="Picture 8" descr="mental-states-example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533758" y="3755005"/>
            <a:ext cx="6076485" cy="1665827"/>
          </a:xfrm>
          <a:prstGeom prst="rect">
            <a:avLst/>
          </a:prstGeom>
        </p:spPr>
      </p:pic>
      <p:sp>
        <p:nvSpPr>
          <p:cNvPr id="13" name="TextBox 12"/>
          <p:cNvSpPr txBox="1"/>
          <p:nvPr/>
        </p:nvSpPr>
        <p:spPr>
          <a:xfrm>
            <a:off x="9107215" y="3996305"/>
            <a:ext cx="184666" cy="369332"/>
          </a:xfrm>
          <a:prstGeom prst="rect">
            <a:avLst/>
          </a:prstGeom>
          <a:noFill/>
        </p:spPr>
        <p:txBody>
          <a:bodyPr wrap="none" rtlCol="0">
            <a:spAutoFit/>
          </a:bodyPr>
          <a:lstStyle/>
          <a:p>
            <a:endParaRPr lang="en-US" dirty="0"/>
          </a:p>
        </p:txBody>
      </p:sp>
      <p:grpSp>
        <p:nvGrpSpPr>
          <p:cNvPr id="3" name="Group 17"/>
          <p:cNvGrpSpPr/>
          <p:nvPr/>
        </p:nvGrpSpPr>
        <p:grpSpPr>
          <a:xfrm>
            <a:off x="6424669" y="82076"/>
            <a:ext cx="2344949" cy="274320"/>
            <a:chOff x="6424669" y="82076"/>
            <a:chExt cx="2344949" cy="274320"/>
          </a:xfrm>
        </p:grpSpPr>
        <p:pic>
          <p:nvPicPr>
            <p:cNvPr id="19" name="Picture 18"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a:hlinkClick r:id="rId7" action="ppaction://hlinksldjump"/>
            </p:cNvPr>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1" name="Picture 20"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Actor Types</a:t>
            </a:r>
            <a:endParaRPr lang="en-US" dirty="0"/>
          </a:p>
        </p:txBody>
      </p:sp>
      <p:sp>
        <p:nvSpPr>
          <p:cNvPr id="3" name="Content Placeholder 2"/>
          <p:cNvSpPr>
            <a:spLocks noGrp="1"/>
          </p:cNvSpPr>
          <p:nvPr>
            <p:ph idx="1"/>
          </p:nvPr>
        </p:nvSpPr>
        <p:spPr/>
        <p:txBody>
          <a:bodyPr/>
          <a:lstStyle/>
          <a:p>
            <a:r>
              <a:rPr lang="en-US" dirty="0" smtClean="0"/>
              <a:t>Limited set of different actor-type detections: </a:t>
            </a:r>
          </a:p>
          <a:p>
            <a:r>
              <a:rPr lang="en-US" dirty="0" smtClean="0"/>
              <a:t>Inspired by what could reasonably be expected from current state-of-the-art in computer vision.  For example:</a:t>
            </a:r>
          </a:p>
          <a:p>
            <a:pPr lvl="1"/>
            <a:r>
              <a:rPr lang="en-US" i="1" dirty="0" smtClean="0"/>
              <a:t>policeman</a:t>
            </a:r>
            <a:r>
              <a:rPr lang="en-US" dirty="0" smtClean="0"/>
              <a:t>: An object detector (</a:t>
            </a:r>
            <a:r>
              <a:rPr lang="en-US" dirty="0" err="1" smtClean="0"/>
              <a:t>Felzenszwalb</a:t>
            </a:r>
            <a:r>
              <a:rPr lang="en-US" dirty="0" smtClean="0"/>
              <a:t> et al. 2008) can be trained to detect the distinctive uniforms of police officers.</a:t>
            </a:r>
          </a:p>
          <a:p>
            <a:pPr lvl="1"/>
            <a:r>
              <a:rPr lang="en-US" i="1" dirty="0" smtClean="0"/>
              <a:t>child</a:t>
            </a:r>
            <a:r>
              <a:rPr lang="en-US" dirty="0" smtClean="0"/>
              <a:t>: A child can be distinguished by their height, which can be provided under a 3D tracking model (</a:t>
            </a:r>
            <a:r>
              <a:rPr lang="en-US" dirty="0" err="1" smtClean="0"/>
              <a:t>Brau</a:t>
            </a:r>
            <a:r>
              <a:rPr lang="en-US" dirty="0" smtClean="0"/>
              <a:t> et al. 2013).</a:t>
            </a:r>
          </a:p>
          <a:p>
            <a:pPr lvl="1"/>
            <a:endParaRPr lang="en-US" dirty="0" smtClean="0"/>
          </a:p>
          <a:p>
            <a:r>
              <a:rPr lang="en-US" dirty="0" smtClean="0"/>
              <a:t>Use synonyms in </a:t>
            </a:r>
            <a:r>
              <a:rPr lang="en-US" dirty="0" err="1" smtClean="0"/>
              <a:t>WordNet</a:t>
            </a:r>
            <a:r>
              <a:rPr lang="en-US" dirty="0" smtClean="0"/>
              <a:t> to expand set of detections.</a:t>
            </a:r>
          </a:p>
          <a:p>
            <a:pPr lvl="1"/>
            <a:r>
              <a:rPr lang="en-US" dirty="0" smtClean="0"/>
              <a:t>policeman </a:t>
            </a:r>
            <a:r>
              <a:rPr lang="en-US" dirty="0" err="1" smtClean="0">
                <a:sym typeface="Wingdings"/>
              </a:rPr>
              <a:t></a:t>
            </a:r>
            <a:r>
              <a:rPr lang="en-US" dirty="0" smtClean="0">
                <a:sym typeface="Wingdings"/>
              </a:rPr>
              <a:t> policeman, officer</a:t>
            </a:r>
            <a:endParaRPr lang="en-US" dirty="0" smtClean="0"/>
          </a:p>
          <a:p>
            <a:pPr lvl="1"/>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15</a:t>
            </a:fld>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16</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Neighborhood Models</a:t>
            </a:r>
            <a:endParaRPr lang="en-US" dirty="0"/>
          </a:p>
        </p:txBody>
      </p:sp>
      <p:grpSp>
        <p:nvGrpSpPr>
          <p:cNvPr id="3" name="Group 6"/>
          <p:cNvGrpSpPr/>
          <p:nvPr/>
        </p:nvGrpSpPr>
        <p:grpSpPr>
          <a:xfrm>
            <a:off x="864699" y="1461655"/>
            <a:ext cx="7449487" cy="4747101"/>
            <a:chOff x="498737" y="1024180"/>
            <a:chExt cx="8213466" cy="5233938"/>
          </a:xfrm>
        </p:grpSpPr>
        <p:sp>
          <p:nvSpPr>
            <p:cNvPr id="9" name="Document 8"/>
            <p:cNvSpPr/>
            <p:nvPr/>
          </p:nvSpPr>
          <p:spPr>
            <a:xfrm>
              <a:off x="7309269" y="2507339"/>
              <a:ext cx="1079382"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10" name="Multidocument 9"/>
            <p:cNvSpPr/>
            <p:nvPr/>
          </p:nvSpPr>
          <p:spPr>
            <a:xfrm>
              <a:off x="498737" y="2505752"/>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7" name="Group 43"/>
            <p:cNvGrpSpPr/>
            <p:nvPr/>
          </p:nvGrpSpPr>
          <p:grpSpPr>
            <a:xfrm>
              <a:off x="1732067" y="1024180"/>
              <a:ext cx="5229507" cy="2761260"/>
              <a:chOff x="1732067" y="1024180"/>
              <a:chExt cx="5229507" cy="2761260"/>
            </a:xfrm>
          </p:grpSpPr>
          <p:sp>
            <p:nvSpPr>
              <p:cNvPr id="36" name="Rectangle 35"/>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37" name="Straight Arrow Connector 36"/>
              <p:cNvCxnSpPr>
                <a:stCxn id="10" idx="3"/>
                <a:endCxn id="42"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72"/>
              <p:cNvGrpSpPr/>
              <p:nvPr/>
            </p:nvGrpSpPr>
            <p:grpSpPr>
              <a:xfrm>
                <a:off x="2346657" y="1268851"/>
                <a:ext cx="4259122" cy="2173254"/>
                <a:chOff x="2469571" y="803911"/>
                <a:chExt cx="4259122" cy="2173254"/>
              </a:xfrm>
            </p:grpSpPr>
            <p:sp>
              <p:nvSpPr>
                <p:cNvPr id="39" name="Multidocument 38"/>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40" name="Document 39"/>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41" name="Process 40"/>
                <p:cNvSpPr/>
                <p:nvPr/>
              </p:nvSpPr>
              <p:spPr>
                <a:xfrm>
                  <a:off x="5221134" y="1837342"/>
                  <a:ext cx="1507559"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42" name="Process 41"/>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43" name="Straight Arrow Connector 42"/>
                <p:cNvCxnSpPr>
                  <a:stCxn id="42" idx="3"/>
                  <a:endCxn id="39"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41"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2"/>
                  <a:endCxn id="41"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12" name="Straight Arrow Connector 11"/>
            <p:cNvCxnSpPr>
              <a:stCxn id="41" idx="3"/>
              <a:endCxn id="9" idx="1"/>
            </p:cNvCxnSpPr>
            <p:nvPr/>
          </p:nvCxnSpPr>
          <p:spPr>
            <a:xfrm>
              <a:off x="6605779" y="2872194"/>
              <a:ext cx="703490"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Down Arrow 13"/>
            <p:cNvSpPr/>
            <p:nvPr/>
          </p:nvSpPr>
          <p:spPr>
            <a:xfrm rot="10800000" flipV="1">
              <a:off x="7796139" y="3615626"/>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7" name="Group 59"/>
            <p:cNvGrpSpPr/>
            <p:nvPr/>
          </p:nvGrpSpPr>
          <p:grpSpPr>
            <a:xfrm>
              <a:off x="6301529" y="4363009"/>
              <a:ext cx="2410674" cy="1895109"/>
              <a:chOff x="6301529" y="4363009"/>
              <a:chExt cx="2410674" cy="1895109"/>
            </a:xfrm>
          </p:grpSpPr>
          <p:grpSp>
            <p:nvGrpSpPr>
              <p:cNvPr id="18" name="Group 96"/>
              <p:cNvGrpSpPr/>
              <p:nvPr/>
            </p:nvGrpSpPr>
            <p:grpSpPr>
              <a:xfrm>
                <a:off x="6584065" y="5440223"/>
                <a:ext cx="1832922" cy="817895"/>
                <a:chOff x="6635388" y="5431865"/>
                <a:chExt cx="1832922" cy="817895"/>
              </a:xfrm>
            </p:grpSpPr>
            <p:sp>
              <p:nvSpPr>
                <p:cNvPr id="28" name="TextBox 27"/>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29" name="TextBox 28"/>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30" name="TextBox 29"/>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31" name="TextBox 30"/>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32" name="TextBox 31"/>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33" name="TextBox 32"/>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34" name="TextBox 33"/>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35" name="TextBox 34"/>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19" name="Group 56"/>
              <p:cNvGrpSpPr/>
              <p:nvPr/>
            </p:nvGrpSpPr>
            <p:grpSpPr>
              <a:xfrm>
                <a:off x="6301529" y="4363009"/>
                <a:ext cx="2410674" cy="1078807"/>
                <a:chOff x="6301529" y="4363009"/>
                <a:chExt cx="2410674" cy="1078807"/>
              </a:xfrm>
            </p:grpSpPr>
            <p:grpSp>
              <p:nvGrpSpPr>
                <p:cNvPr id="20" name="Group 112"/>
                <p:cNvGrpSpPr/>
                <p:nvPr/>
              </p:nvGrpSpPr>
              <p:grpSpPr>
                <a:xfrm>
                  <a:off x="6659009" y="4622049"/>
                  <a:ext cx="1732319" cy="816105"/>
                  <a:chOff x="6724650" y="4517895"/>
                  <a:chExt cx="1746250" cy="816105"/>
                </a:xfrm>
              </p:grpSpPr>
              <p:sp>
                <p:nvSpPr>
                  <p:cNvPr id="26" name="Freeform 25"/>
                  <p:cNvSpPr/>
                  <p:nvPr/>
                </p:nvSpPr>
                <p:spPr>
                  <a:xfrm>
                    <a:off x="6724650"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55"/>
                <p:cNvGrpSpPr/>
                <p:nvPr/>
              </p:nvGrpSpPr>
              <p:grpSpPr>
                <a:xfrm>
                  <a:off x="6301529" y="4363009"/>
                  <a:ext cx="2410674" cy="1078807"/>
                  <a:chOff x="6301529" y="4363009"/>
                  <a:chExt cx="2410674" cy="1078807"/>
                </a:xfrm>
              </p:grpSpPr>
              <p:sp>
                <p:nvSpPr>
                  <p:cNvPr id="22" name="TextBox 21"/>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23" name="Group 53"/>
                  <p:cNvGrpSpPr/>
                  <p:nvPr/>
                </p:nvGrpSpPr>
                <p:grpSpPr>
                  <a:xfrm>
                    <a:off x="6650323" y="4363009"/>
                    <a:ext cx="2061880" cy="1078807"/>
                    <a:chOff x="6650323" y="4363009"/>
                    <a:chExt cx="2061880" cy="1078807"/>
                  </a:xfrm>
                </p:grpSpPr>
                <p:cxnSp>
                  <p:nvCxnSpPr>
                    <p:cNvPr id="24" name="Straight Connector 23"/>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6" idx="1"/>
                    </p:cNvCxnSpPr>
                    <p:nvPr/>
                  </p:nvCxnSpPr>
                  <p:spPr>
                    <a:xfrm rot="10800000">
                      <a:off x="6659010" y="5438155"/>
                      <a:ext cx="2053193" cy="366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grpSp>
        <p:nvGrpSpPr>
          <p:cNvPr id="38" name="Group 51"/>
          <p:cNvGrpSpPr/>
          <p:nvPr/>
        </p:nvGrpSpPr>
        <p:grpSpPr>
          <a:xfrm>
            <a:off x="6424669" y="82076"/>
            <a:ext cx="2344949" cy="274320"/>
            <a:chOff x="6424669" y="82076"/>
            <a:chExt cx="2344949" cy="274320"/>
          </a:xfrm>
        </p:grpSpPr>
        <p:pic>
          <p:nvPicPr>
            <p:cNvPr id="53" name="Picture 52"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4" name="Picture 53" descr="methodology.jpg">
              <a:hlinkClick r:id="rId5" action="ppaction://hlinksldjump"/>
            </p:cNvPr>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5" name="Picture 5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6" name="Picture 55"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7" name="Picture 5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
        <p:nvSpPr>
          <p:cNvPr id="51" name="TextBox 50"/>
          <p:cNvSpPr txBox="1"/>
          <p:nvPr/>
        </p:nvSpPr>
        <p:spPr>
          <a:xfrm>
            <a:off x="707418" y="4762397"/>
            <a:ext cx="4570336" cy="646331"/>
          </a:xfrm>
          <a:prstGeom prst="rect">
            <a:avLst/>
          </a:prstGeom>
          <a:noFill/>
        </p:spPr>
        <p:txBody>
          <a:bodyPr wrap="square" rtlCol="0">
            <a:spAutoFit/>
          </a:bodyPr>
          <a:lstStyle/>
          <a:p>
            <a:pPr algn="ctr"/>
            <a:r>
              <a:rPr lang="en-US" b="1" dirty="0" smtClean="0"/>
              <a:t>Three largely unsupervised information extraction models.</a:t>
            </a:r>
            <a:endParaRPr lang="en-US" b="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b="1" dirty="0" smtClean="0"/>
              <a:t>Idea: </a:t>
            </a:r>
            <a:r>
              <a:rPr lang="en-US" dirty="0" smtClean="0"/>
              <a:t>Project mental state labels and search context into latent conceptual space produced by a RNNLM (</a:t>
            </a:r>
            <a:r>
              <a:rPr lang="en-US" dirty="0" err="1" smtClean="0"/>
              <a:t>Mikolov</a:t>
            </a:r>
            <a:r>
              <a:rPr lang="en-US" dirty="0" smtClean="0"/>
              <a:t> et al., 2013a).</a:t>
            </a:r>
          </a:p>
          <a:p>
            <a:endParaRPr lang="en-US" dirty="0" smtClean="0"/>
          </a:p>
          <a:p>
            <a:endParaRPr lang="en-US" dirty="0" smtClean="0"/>
          </a:p>
          <a:p>
            <a:endParaRPr lang="en-US" dirty="0" smtClean="0"/>
          </a:p>
          <a:p>
            <a:r>
              <a:rPr lang="en-US" dirty="0" smtClean="0"/>
              <a:t>Compare in latent space using the angle between the vectors.</a:t>
            </a:r>
          </a:p>
          <a:p>
            <a:endParaRPr lang="en-US" dirty="0" smtClean="0"/>
          </a:p>
          <a:p>
            <a:endParaRPr lang="en-US" dirty="0" smtClean="0"/>
          </a:p>
          <a:p>
            <a:endParaRPr lang="en-US" dirty="0" smtClean="0"/>
          </a:p>
          <a:p>
            <a:endParaRPr lang="en-US" dirty="0" smtClean="0"/>
          </a:p>
          <a:p>
            <a:endParaRPr lang="en-US" dirty="0" smtClean="0"/>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17</a:t>
            </a:fld>
            <a:endParaRPr lang="en-US" dirty="0"/>
          </a:p>
        </p:txBody>
      </p:sp>
      <p:grpSp>
        <p:nvGrpSpPr>
          <p:cNvPr id="19" name="Group 18"/>
          <p:cNvGrpSpPr/>
          <p:nvPr/>
        </p:nvGrpSpPr>
        <p:grpSpPr>
          <a:xfrm>
            <a:off x="6424669" y="82076"/>
            <a:ext cx="2344949" cy="274320"/>
            <a:chOff x="6424669" y="82076"/>
            <a:chExt cx="2344949" cy="274320"/>
          </a:xfrm>
        </p:grpSpPr>
        <p:pic>
          <p:nvPicPr>
            <p:cNvPr id="20" name="Picture 19"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a:hlinkClick r:id="rId5" action="ppaction://hlinksldjump"/>
            </p:cNvPr>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2" name="Picture 21"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41" name="Group 40"/>
          <p:cNvGrpSpPr/>
          <p:nvPr/>
        </p:nvGrpSpPr>
        <p:grpSpPr>
          <a:xfrm>
            <a:off x="1503232" y="2617726"/>
            <a:ext cx="6137536" cy="1223674"/>
            <a:chOff x="1157159" y="2912036"/>
            <a:chExt cx="6137536" cy="1223674"/>
          </a:xfrm>
        </p:grpSpPr>
        <p:sp>
          <p:nvSpPr>
            <p:cNvPr id="25" name="Rectangle 24"/>
            <p:cNvSpPr/>
            <p:nvPr/>
          </p:nvSpPr>
          <p:spPr>
            <a:xfrm>
              <a:off x="2394250" y="2912036"/>
              <a:ext cx="1772145" cy="1223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Recurrent Neural Network Language Model</a:t>
              </a:r>
              <a:endParaRPr lang="en-US" dirty="0"/>
            </a:p>
          </p:txBody>
        </p:sp>
        <p:sp>
          <p:nvSpPr>
            <p:cNvPr id="26" name="TextBox 25"/>
            <p:cNvSpPr txBox="1"/>
            <p:nvPr/>
          </p:nvSpPr>
          <p:spPr>
            <a:xfrm>
              <a:off x="1285537" y="3128890"/>
              <a:ext cx="633707" cy="369332"/>
            </a:xfrm>
            <a:prstGeom prst="rect">
              <a:avLst/>
            </a:prstGeom>
            <a:noFill/>
          </p:spPr>
          <p:txBody>
            <a:bodyPr wrap="none" rtlCol="0">
              <a:spAutoFit/>
            </a:bodyPr>
            <a:lstStyle/>
            <a:p>
              <a:r>
                <a:rPr lang="en-US" dirty="0" smtClean="0"/>
                <a:t>mad</a:t>
              </a:r>
              <a:endParaRPr lang="en-US" dirty="0"/>
            </a:p>
          </p:txBody>
        </p:sp>
        <p:sp>
          <p:nvSpPr>
            <p:cNvPr id="27" name="TextBox 26"/>
            <p:cNvSpPr txBox="1"/>
            <p:nvPr/>
          </p:nvSpPr>
          <p:spPr>
            <a:xfrm>
              <a:off x="1157159" y="3594785"/>
              <a:ext cx="762085" cy="369332"/>
            </a:xfrm>
            <a:prstGeom prst="rect">
              <a:avLst/>
            </a:prstGeom>
            <a:noFill/>
          </p:spPr>
          <p:txBody>
            <a:bodyPr wrap="none" rtlCol="0">
              <a:spAutoFit/>
            </a:bodyPr>
            <a:lstStyle/>
            <a:p>
              <a:r>
                <a:rPr lang="en-US" dirty="0" smtClean="0"/>
                <a:t>angry</a:t>
              </a:r>
              <a:endParaRPr lang="en-US" dirty="0"/>
            </a:p>
          </p:txBody>
        </p:sp>
        <p:sp>
          <p:nvSpPr>
            <p:cNvPr id="30" name="TextBox 29"/>
            <p:cNvSpPr txBox="1"/>
            <p:nvPr/>
          </p:nvSpPr>
          <p:spPr>
            <a:xfrm>
              <a:off x="4627216" y="3128890"/>
              <a:ext cx="2581894" cy="369332"/>
            </a:xfrm>
            <a:prstGeom prst="rect">
              <a:avLst/>
            </a:prstGeom>
            <a:noFill/>
          </p:spPr>
          <p:txBody>
            <a:bodyPr wrap="none" rtlCol="0">
              <a:spAutoFit/>
            </a:bodyPr>
            <a:lstStyle/>
            <a:p>
              <a:r>
                <a:rPr lang="en-US" dirty="0" err="1" smtClean="0"/>
                <a:t>v</a:t>
              </a:r>
              <a:r>
                <a:rPr lang="en-US" baseline="-25000" dirty="0" err="1" smtClean="0"/>
                <a:t>mad</a:t>
              </a:r>
              <a:r>
                <a:rPr lang="en-US" dirty="0" smtClean="0"/>
                <a:t> = [0.4, 0.9, …, 0.8]</a:t>
              </a:r>
              <a:endParaRPr lang="en-US" dirty="0"/>
            </a:p>
          </p:txBody>
        </p:sp>
        <p:sp>
          <p:nvSpPr>
            <p:cNvPr id="31" name="TextBox 30"/>
            <p:cNvSpPr txBox="1"/>
            <p:nvPr/>
          </p:nvSpPr>
          <p:spPr>
            <a:xfrm>
              <a:off x="4627216" y="3594785"/>
              <a:ext cx="2667479" cy="369332"/>
            </a:xfrm>
            <a:prstGeom prst="rect">
              <a:avLst/>
            </a:prstGeom>
            <a:noFill/>
          </p:spPr>
          <p:txBody>
            <a:bodyPr wrap="none" rtlCol="0">
              <a:spAutoFit/>
            </a:bodyPr>
            <a:lstStyle/>
            <a:p>
              <a:r>
                <a:rPr lang="en-US" dirty="0" err="1" smtClean="0"/>
                <a:t>v</a:t>
              </a:r>
              <a:r>
                <a:rPr lang="en-US" baseline="-25000" dirty="0" err="1" smtClean="0"/>
                <a:t>angry</a:t>
              </a:r>
              <a:r>
                <a:rPr lang="en-US" dirty="0" smtClean="0"/>
                <a:t> = [0.1, 0.6, …, 0.2]</a:t>
              </a:r>
              <a:endParaRPr lang="en-US" dirty="0"/>
            </a:p>
          </p:txBody>
        </p:sp>
        <p:cxnSp>
          <p:nvCxnSpPr>
            <p:cNvPr id="33" name="Straight Arrow Connector 32"/>
            <p:cNvCxnSpPr/>
            <p:nvPr/>
          </p:nvCxnSpPr>
          <p:spPr>
            <a:xfrm flipV="1">
              <a:off x="1936058" y="3343322"/>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36058" y="3840197"/>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166395" y="3344910"/>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166395" y="3837021"/>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2035618" y="4724211"/>
            <a:ext cx="5072764" cy="1370253"/>
            <a:chOff x="1870392" y="4622611"/>
            <a:chExt cx="5072764" cy="1370253"/>
          </a:xfrm>
        </p:grpSpPr>
        <p:sp>
          <p:nvSpPr>
            <p:cNvPr id="47" name="TextBox 46"/>
            <p:cNvSpPr txBox="1"/>
            <p:nvPr/>
          </p:nvSpPr>
          <p:spPr>
            <a:xfrm>
              <a:off x="3407083" y="5086337"/>
              <a:ext cx="1566206" cy="276999"/>
            </a:xfrm>
            <a:prstGeom prst="rect">
              <a:avLst/>
            </a:prstGeom>
            <a:noFill/>
          </p:spPr>
          <p:txBody>
            <a:bodyPr wrap="square" rtlCol="0">
              <a:spAutoFit/>
            </a:bodyPr>
            <a:lstStyle/>
            <a:p>
              <a:r>
                <a:rPr lang="en-US" sz="1200" dirty="0" smtClean="0"/>
                <a:t>Latent space (2D)</a:t>
              </a:r>
              <a:endParaRPr lang="en-US" sz="1200" dirty="0"/>
            </a:p>
          </p:txBody>
        </p:sp>
        <p:grpSp>
          <p:nvGrpSpPr>
            <p:cNvPr id="66" name="Group 65"/>
            <p:cNvGrpSpPr/>
            <p:nvPr/>
          </p:nvGrpSpPr>
          <p:grpSpPr>
            <a:xfrm>
              <a:off x="1870392" y="4622611"/>
              <a:ext cx="1773732" cy="1370253"/>
              <a:chOff x="2738736" y="4693338"/>
              <a:chExt cx="1773732" cy="1370253"/>
            </a:xfrm>
          </p:grpSpPr>
          <p:sp>
            <p:nvSpPr>
              <p:cNvPr id="60" name="Freeform 59"/>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p:cNvCxnSpPr/>
              <p:nvPr/>
            </p:nvCxnSpPr>
            <p:spPr>
              <a:xfrm rot="5400000" flipH="1" flipV="1">
                <a:off x="2717296" y="5170631"/>
                <a:ext cx="914400" cy="854588"/>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62" name="TextBox 61"/>
              <p:cNvSpPr txBox="1"/>
              <p:nvPr/>
            </p:nvSpPr>
            <p:spPr>
              <a:xfrm>
                <a:off x="3341743" y="4786475"/>
                <a:ext cx="520094" cy="307777"/>
              </a:xfrm>
              <a:prstGeom prst="rect">
                <a:avLst/>
              </a:prstGeom>
              <a:noFill/>
            </p:spPr>
            <p:txBody>
              <a:bodyPr wrap="none" rtlCol="0">
                <a:spAutoFit/>
              </a:bodyPr>
              <a:lstStyle/>
              <a:p>
                <a:r>
                  <a:rPr lang="en-US" sz="1400" dirty="0" err="1" smtClean="0"/>
                  <a:t>v</a:t>
                </a:r>
                <a:r>
                  <a:rPr lang="en-US" sz="1400" baseline="-25000" dirty="0" err="1" smtClean="0"/>
                  <a:t>mad</a:t>
                </a:r>
                <a:endParaRPr lang="en-US" sz="1400" baseline="-25000" dirty="0"/>
              </a:p>
            </p:txBody>
          </p:sp>
          <p:sp>
            <p:nvSpPr>
              <p:cNvPr id="64" name="TextBox 63"/>
              <p:cNvSpPr txBox="1"/>
              <p:nvPr/>
            </p:nvSpPr>
            <p:spPr>
              <a:xfrm>
                <a:off x="3718492" y="5061661"/>
                <a:ext cx="595035" cy="307777"/>
              </a:xfrm>
              <a:prstGeom prst="rect">
                <a:avLst/>
              </a:prstGeom>
              <a:noFill/>
            </p:spPr>
            <p:txBody>
              <a:bodyPr wrap="none" rtlCol="0">
                <a:spAutoFit/>
              </a:bodyPr>
              <a:lstStyle/>
              <a:p>
                <a:r>
                  <a:rPr lang="en-US" sz="1400" dirty="0" err="1" smtClean="0"/>
                  <a:t>v</a:t>
                </a:r>
                <a:r>
                  <a:rPr lang="en-US" sz="1400" baseline="-25000" dirty="0" err="1" smtClean="0"/>
                  <a:t>angry</a:t>
                </a:r>
                <a:endParaRPr lang="en-US" sz="1400" baseline="-25000" dirty="0"/>
              </a:p>
            </p:txBody>
          </p:sp>
        </p:grpSp>
        <p:grpSp>
          <p:nvGrpSpPr>
            <p:cNvPr id="79" name="Group 78"/>
            <p:cNvGrpSpPr/>
            <p:nvPr/>
          </p:nvGrpSpPr>
          <p:grpSpPr>
            <a:xfrm>
              <a:off x="5169424" y="4622611"/>
              <a:ext cx="1773732" cy="1370253"/>
              <a:chOff x="5169424" y="4606272"/>
              <a:chExt cx="1773732" cy="1370253"/>
            </a:xfrm>
          </p:grpSpPr>
          <p:cxnSp>
            <p:nvCxnSpPr>
              <p:cNvPr id="69" name="Straight Arrow Connector 68"/>
              <p:cNvCxnSpPr/>
              <p:nvPr/>
            </p:nvCxnSpPr>
            <p:spPr>
              <a:xfrm rot="5400000" flipH="1" flipV="1">
                <a:off x="5147984" y="5083565"/>
                <a:ext cx="914400" cy="854588"/>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87946" y="5826255"/>
                <a:ext cx="1241582" cy="124870"/>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484298" y="5291398"/>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5178894" y="5951125"/>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14146" y="5511500"/>
                <a:ext cx="284515" cy="307777"/>
              </a:xfrm>
              <a:prstGeom prst="rect">
                <a:avLst/>
              </a:prstGeom>
              <a:noFill/>
            </p:spPr>
            <p:txBody>
              <a:bodyPr wrap="none" rtlCol="0">
                <a:spAutoFit/>
              </a:bodyPr>
              <a:lstStyle/>
              <a:p>
                <a:r>
                  <a:rPr lang="en-US" sz="1400" dirty="0" err="1" smtClean="0"/>
                  <a:t>θ</a:t>
                </a:r>
                <a:endParaRPr lang="en-US" sz="1400" dirty="0"/>
              </a:p>
            </p:txBody>
          </p:sp>
          <p:sp>
            <p:nvSpPr>
              <p:cNvPr id="74" name="TextBox 73"/>
              <p:cNvSpPr txBox="1"/>
              <p:nvPr/>
            </p:nvSpPr>
            <p:spPr>
              <a:xfrm>
                <a:off x="5772431" y="4699409"/>
                <a:ext cx="520094" cy="307777"/>
              </a:xfrm>
              <a:prstGeom prst="rect">
                <a:avLst/>
              </a:prstGeom>
              <a:noFill/>
            </p:spPr>
            <p:txBody>
              <a:bodyPr wrap="none" rtlCol="0">
                <a:spAutoFit/>
              </a:bodyPr>
              <a:lstStyle/>
              <a:p>
                <a:r>
                  <a:rPr lang="en-US" sz="1400" dirty="0" err="1" smtClean="0"/>
                  <a:t>v</a:t>
                </a:r>
                <a:r>
                  <a:rPr lang="en-US" sz="1400" baseline="-25000" dirty="0" err="1" smtClean="0"/>
                  <a:t>mad</a:t>
                </a:r>
                <a:endParaRPr lang="en-US" sz="1400" baseline="-25000" dirty="0"/>
              </a:p>
            </p:txBody>
          </p:sp>
          <p:sp>
            <p:nvSpPr>
              <p:cNvPr id="75" name="TextBox 74"/>
              <p:cNvSpPr txBox="1"/>
              <p:nvPr/>
            </p:nvSpPr>
            <p:spPr>
              <a:xfrm>
                <a:off x="6403651" y="5610670"/>
                <a:ext cx="480236" cy="307777"/>
              </a:xfrm>
              <a:prstGeom prst="rect">
                <a:avLst/>
              </a:prstGeom>
              <a:noFill/>
            </p:spPr>
            <p:txBody>
              <a:bodyPr wrap="none" rtlCol="0">
                <a:spAutoFit/>
              </a:bodyPr>
              <a:lstStyle/>
              <a:p>
                <a:r>
                  <a:rPr lang="en-US" sz="1400" dirty="0" err="1" smtClean="0"/>
                  <a:t>v</a:t>
                </a:r>
                <a:r>
                  <a:rPr lang="en-US" sz="1400" baseline="-25000" dirty="0" err="1" smtClean="0"/>
                  <a:t>sad</a:t>
                </a:r>
                <a:endParaRPr lang="en-US" sz="1400" baseline="-25000" dirty="0"/>
              </a:p>
            </p:txBody>
          </p:sp>
          <p:sp>
            <p:nvSpPr>
              <p:cNvPr id="77" name="Freeform 76"/>
              <p:cNvSpPr/>
              <p:nvPr/>
            </p:nvSpPr>
            <p:spPr>
              <a:xfrm>
                <a:off x="5506902" y="5622827"/>
                <a:ext cx="189088" cy="270934"/>
              </a:xfrm>
              <a:custGeom>
                <a:avLst/>
                <a:gdLst>
                  <a:gd name="connsiteX0" fmla="*/ 0 w 189088"/>
                  <a:gd name="connsiteY0" fmla="*/ 0 h 270934"/>
                  <a:gd name="connsiteX1" fmla="*/ 160866 w 189088"/>
                  <a:gd name="connsiteY1" fmla="*/ 84667 h 270934"/>
                  <a:gd name="connsiteX2" fmla="*/ 169333 w 189088"/>
                  <a:gd name="connsiteY2" fmla="*/ 270934 h 270934"/>
                </a:gdLst>
                <a:ahLst/>
                <a:cxnLst>
                  <a:cxn ang="0">
                    <a:pos x="connsiteX0" y="connsiteY0"/>
                  </a:cxn>
                  <a:cxn ang="0">
                    <a:pos x="connsiteX1" y="connsiteY1"/>
                  </a:cxn>
                  <a:cxn ang="0">
                    <a:pos x="connsiteX2" y="connsiteY2"/>
                  </a:cxn>
                </a:cxnLst>
                <a:rect l="l" t="t" r="r" b="b"/>
                <a:pathLst>
                  <a:path w="189088" h="270934">
                    <a:moveTo>
                      <a:pt x="0" y="0"/>
                    </a:moveTo>
                    <a:cubicBezTo>
                      <a:pt x="66322" y="19755"/>
                      <a:pt x="132644" y="39511"/>
                      <a:pt x="160866" y="84667"/>
                    </a:cubicBezTo>
                    <a:cubicBezTo>
                      <a:pt x="189088" y="129823"/>
                      <a:pt x="169333" y="270934"/>
                      <a:pt x="169333" y="270934"/>
                    </a:cubicBez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44" name="TextBox 43"/>
          <p:cNvSpPr txBox="1"/>
          <p:nvPr/>
        </p:nvSpPr>
        <p:spPr>
          <a:xfrm>
            <a:off x="457200" y="3594100"/>
            <a:ext cx="184666" cy="369332"/>
          </a:xfrm>
          <a:prstGeom prst="rect">
            <a:avLst/>
          </a:prstGeom>
          <a:noFill/>
        </p:spPr>
        <p:txBody>
          <a:bodyPr wrap="none" rtlCol="0">
            <a:spAutoFit/>
          </a:bodyPr>
          <a:lstStyle/>
          <a:p>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b="1" dirty="0" smtClean="0">
                <a:solidFill>
                  <a:schemeClr val="tx1">
                    <a:lumMod val="20000"/>
                    <a:lumOff val="80000"/>
                  </a:schemeClr>
                </a:solidFill>
              </a:rPr>
              <a:t>Idea: </a:t>
            </a:r>
            <a:r>
              <a:rPr lang="en-US" dirty="0" smtClean="0">
                <a:solidFill>
                  <a:schemeClr val="tx1">
                    <a:lumMod val="20000"/>
                    <a:lumOff val="80000"/>
                  </a:schemeClr>
                </a:solidFill>
              </a:rPr>
              <a:t>Project mental state labels and search context into latent conceptual space produced by a RNNLM (</a:t>
            </a:r>
            <a:r>
              <a:rPr lang="en-US" dirty="0" err="1" smtClean="0">
                <a:solidFill>
                  <a:schemeClr val="tx1">
                    <a:lumMod val="20000"/>
                    <a:lumOff val="80000"/>
                  </a:schemeClr>
                </a:solidFill>
              </a:rPr>
              <a:t>Mikolov</a:t>
            </a:r>
            <a:r>
              <a:rPr lang="en-US" dirty="0" smtClean="0">
                <a:solidFill>
                  <a:schemeClr val="tx1">
                    <a:lumMod val="20000"/>
                    <a:lumOff val="80000"/>
                  </a:schemeClr>
                </a:solidFill>
              </a:rPr>
              <a:t> et al., 2013a).</a:t>
            </a:r>
          </a:p>
          <a:p>
            <a:endParaRPr lang="en-US" dirty="0" smtClean="0"/>
          </a:p>
          <a:p>
            <a:endParaRPr lang="en-US" dirty="0" smtClean="0"/>
          </a:p>
          <a:p>
            <a:endParaRPr lang="en-US" dirty="0" smtClean="0"/>
          </a:p>
          <a:p>
            <a:r>
              <a:rPr lang="en-US" dirty="0" smtClean="0"/>
              <a:t>Compare mental state labels to query </a:t>
            </a:r>
            <a:r>
              <a:rPr lang="en-US" dirty="0" err="1" smtClean="0"/>
              <a:t>tuple</a:t>
            </a:r>
            <a:r>
              <a:rPr lang="en-US" dirty="0" smtClean="0"/>
              <a:t> in latent space.</a:t>
            </a:r>
          </a:p>
          <a:p>
            <a:endParaRPr lang="en-US" dirty="0" smtClean="0"/>
          </a:p>
          <a:p>
            <a:endParaRPr lang="en-US" dirty="0" smtClean="0"/>
          </a:p>
          <a:p>
            <a:endParaRPr lang="en-US" dirty="0" smtClean="0"/>
          </a:p>
          <a:p>
            <a:endParaRPr lang="en-US" dirty="0" smtClean="0"/>
          </a:p>
          <a:p>
            <a:endParaRPr lang="en-US" dirty="0" smtClean="0"/>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18</a:t>
            </a:fld>
            <a:endParaRPr lang="en-US" dirty="0"/>
          </a:p>
        </p:txBody>
      </p:sp>
      <p:grpSp>
        <p:nvGrpSpPr>
          <p:cNvPr id="7" name="Group 18"/>
          <p:cNvGrpSpPr/>
          <p:nvPr/>
        </p:nvGrpSpPr>
        <p:grpSpPr>
          <a:xfrm>
            <a:off x="6424669" y="82076"/>
            <a:ext cx="2344949" cy="274320"/>
            <a:chOff x="6424669" y="82076"/>
            <a:chExt cx="2344949" cy="274320"/>
          </a:xfrm>
        </p:grpSpPr>
        <p:pic>
          <p:nvPicPr>
            <p:cNvPr id="20" name="Picture 19"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a:hlinkClick r:id="rId5" action="ppaction://hlinksldjump"/>
            </p:cNvPr>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2" name="Picture 21"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8" name="Group 40"/>
          <p:cNvGrpSpPr/>
          <p:nvPr/>
        </p:nvGrpSpPr>
        <p:grpSpPr>
          <a:xfrm>
            <a:off x="1503232" y="2617726"/>
            <a:ext cx="6137536" cy="1223674"/>
            <a:chOff x="1157159" y="2912036"/>
            <a:chExt cx="6137536" cy="1223674"/>
          </a:xfrm>
        </p:grpSpPr>
        <p:sp>
          <p:nvSpPr>
            <p:cNvPr id="25" name="Rectangle 24"/>
            <p:cNvSpPr/>
            <p:nvPr/>
          </p:nvSpPr>
          <p:spPr>
            <a:xfrm>
              <a:off x="2394250" y="2912036"/>
              <a:ext cx="1772145" cy="1223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DEDAD7"/>
                  </a:solidFill>
                </a:rPr>
                <a:t>Recurrent Neural Network Language Model</a:t>
              </a:r>
              <a:endParaRPr lang="en-US" dirty="0">
                <a:solidFill>
                  <a:srgbClr val="DEDAD7"/>
                </a:solidFill>
              </a:endParaRPr>
            </a:p>
          </p:txBody>
        </p:sp>
        <p:sp>
          <p:nvSpPr>
            <p:cNvPr id="26" name="TextBox 25"/>
            <p:cNvSpPr txBox="1"/>
            <p:nvPr/>
          </p:nvSpPr>
          <p:spPr>
            <a:xfrm>
              <a:off x="1285537" y="3128890"/>
              <a:ext cx="633707" cy="369332"/>
            </a:xfrm>
            <a:prstGeom prst="rect">
              <a:avLst/>
            </a:prstGeom>
            <a:noFill/>
          </p:spPr>
          <p:txBody>
            <a:bodyPr wrap="none" rtlCol="0">
              <a:spAutoFit/>
            </a:bodyPr>
            <a:lstStyle/>
            <a:p>
              <a:r>
                <a:rPr lang="en-US" dirty="0" smtClean="0">
                  <a:solidFill>
                    <a:srgbClr val="DEDAD7"/>
                  </a:solidFill>
                </a:rPr>
                <a:t>mad</a:t>
              </a:r>
              <a:endParaRPr lang="en-US" dirty="0">
                <a:solidFill>
                  <a:srgbClr val="DEDAD7"/>
                </a:solidFill>
              </a:endParaRPr>
            </a:p>
          </p:txBody>
        </p:sp>
        <p:sp>
          <p:nvSpPr>
            <p:cNvPr id="27" name="TextBox 26"/>
            <p:cNvSpPr txBox="1"/>
            <p:nvPr/>
          </p:nvSpPr>
          <p:spPr>
            <a:xfrm>
              <a:off x="1157159" y="3594785"/>
              <a:ext cx="762085" cy="369332"/>
            </a:xfrm>
            <a:prstGeom prst="rect">
              <a:avLst/>
            </a:prstGeom>
            <a:noFill/>
          </p:spPr>
          <p:txBody>
            <a:bodyPr wrap="none" rtlCol="0">
              <a:spAutoFit/>
            </a:bodyPr>
            <a:lstStyle/>
            <a:p>
              <a:r>
                <a:rPr lang="en-US" dirty="0" smtClean="0">
                  <a:solidFill>
                    <a:srgbClr val="DEDAD7"/>
                  </a:solidFill>
                </a:rPr>
                <a:t>angry</a:t>
              </a:r>
              <a:endParaRPr lang="en-US" dirty="0">
                <a:solidFill>
                  <a:srgbClr val="DEDAD7"/>
                </a:solidFill>
              </a:endParaRPr>
            </a:p>
          </p:txBody>
        </p:sp>
        <p:sp>
          <p:nvSpPr>
            <p:cNvPr id="30" name="TextBox 29"/>
            <p:cNvSpPr txBox="1"/>
            <p:nvPr/>
          </p:nvSpPr>
          <p:spPr>
            <a:xfrm>
              <a:off x="4627216" y="3128890"/>
              <a:ext cx="2581894" cy="369332"/>
            </a:xfrm>
            <a:prstGeom prst="rect">
              <a:avLst/>
            </a:prstGeom>
            <a:noFill/>
          </p:spPr>
          <p:txBody>
            <a:bodyPr wrap="none" rtlCol="0">
              <a:spAutoFit/>
            </a:bodyPr>
            <a:lstStyle/>
            <a:p>
              <a:r>
                <a:rPr lang="en-US" dirty="0" err="1" smtClean="0">
                  <a:solidFill>
                    <a:srgbClr val="DEDAD7"/>
                  </a:solidFill>
                </a:rPr>
                <a:t>v</a:t>
              </a:r>
              <a:r>
                <a:rPr lang="en-US" baseline="-25000" dirty="0" err="1" smtClean="0">
                  <a:solidFill>
                    <a:srgbClr val="DEDAD7"/>
                  </a:solidFill>
                </a:rPr>
                <a:t>mad</a:t>
              </a:r>
              <a:r>
                <a:rPr lang="en-US" dirty="0" smtClean="0">
                  <a:solidFill>
                    <a:srgbClr val="DEDAD7"/>
                  </a:solidFill>
                </a:rPr>
                <a:t> = [0.4, 0.9, …, 0.8]</a:t>
              </a:r>
              <a:endParaRPr lang="en-US" dirty="0">
                <a:solidFill>
                  <a:srgbClr val="DEDAD7"/>
                </a:solidFill>
              </a:endParaRPr>
            </a:p>
          </p:txBody>
        </p:sp>
        <p:sp>
          <p:nvSpPr>
            <p:cNvPr id="31" name="TextBox 30"/>
            <p:cNvSpPr txBox="1"/>
            <p:nvPr/>
          </p:nvSpPr>
          <p:spPr>
            <a:xfrm>
              <a:off x="4627216" y="3594785"/>
              <a:ext cx="2667479" cy="369332"/>
            </a:xfrm>
            <a:prstGeom prst="rect">
              <a:avLst/>
            </a:prstGeom>
            <a:noFill/>
          </p:spPr>
          <p:txBody>
            <a:bodyPr wrap="none" rtlCol="0">
              <a:spAutoFit/>
            </a:bodyPr>
            <a:lstStyle/>
            <a:p>
              <a:r>
                <a:rPr lang="en-US" dirty="0" err="1" smtClean="0">
                  <a:solidFill>
                    <a:srgbClr val="DEDAD7"/>
                  </a:solidFill>
                </a:rPr>
                <a:t>v</a:t>
              </a:r>
              <a:r>
                <a:rPr lang="en-US" baseline="-25000" dirty="0" err="1" smtClean="0">
                  <a:solidFill>
                    <a:srgbClr val="DEDAD7"/>
                  </a:solidFill>
                </a:rPr>
                <a:t>angry</a:t>
              </a:r>
              <a:r>
                <a:rPr lang="en-US" dirty="0" smtClean="0">
                  <a:solidFill>
                    <a:srgbClr val="DEDAD7"/>
                  </a:solidFill>
                </a:rPr>
                <a:t> = [0.1, 0.6, …, 0.2]</a:t>
              </a:r>
              <a:endParaRPr lang="en-US" dirty="0">
                <a:solidFill>
                  <a:srgbClr val="DEDAD7"/>
                </a:solidFill>
              </a:endParaRPr>
            </a:p>
          </p:txBody>
        </p:sp>
        <p:cxnSp>
          <p:nvCxnSpPr>
            <p:cNvPr id="33" name="Straight Arrow Connector 32"/>
            <p:cNvCxnSpPr/>
            <p:nvPr/>
          </p:nvCxnSpPr>
          <p:spPr>
            <a:xfrm flipV="1">
              <a:off x="1936058" y="3343322"/>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36058" y="3840197"/>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166395" y="3344910"/>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166395" y="3837021"/>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79"/>
          <p:cNvGrpSpPr/>
          <p:nvPr/>
        </p:nvGrpSpPr>
        <p:grpSpPr>
          <a:xfrm>
            <a:off x="2035618" y="4724211"/>
            <a:ext cx="5202395" cy="1370253"/>
            <a:chOff x="1870392" y="4622611"/>
            <a:chExt cx="5202395" cy="1370253"/>
          </a:xfrm>
        </p:grpSpPr>
        <p:sp>
          <p:nvSpPr>
            <p:cNvPr id="47" name="TextBox 46"/>
            <p:cNvSpPr txBox="1"/>
            <p:nvPr/>
          </p:nvSpPr>
          <p:spPr>
            <a:xfrm>
              <a:off x="3407083" y="5086337"/>
              <a:ext cx="1566206" cy="276999"/>
            </a:xfrm>
            <a:prstGeom prst="rect">
              <a:avLst/>
            </a:prstGeom>
            <a:noFill/>
          </p:spPr>
          <p:txBody>
            <a:bodyPr wrap="square" rtlCol="0">
              <a:spAutoFit/>
            </a:bodyPr>
            <a:lstStyle/>
            <a:p>
              <a:r>
                <a:rPr lang="en-US" sz="1200" dirty="0" smtClean="0"/>
                <a:t>Latent space (2D)</a:t>
              </a:r>
              <a:endParaRPr lang="en-US" sz="1200" dirty="0"/>
            </a:p>
          </p:txBody>
        </p:sp>
        <p:grpSp>
          <p:nvGrpSpPr>
            <p:cNvPr id="10" name="Group 65"/>
            <p:cNvGrpSpPr/>
            <p:nvPr/>
          </p:nvGrpSpPr>
          <p:grpSpPr>
            <a:xfrm>
              <a:off x="1870392" y="4622611"/>
              <a:ext cx="1903363" cy="1370253"/>
              <a:chOff x="2738736" y="4693338"/>
              <a:chExt cx="1903363" cy="1370253"/>
            </a:xfrm>
          </p:grpSpPr>
          <p:sp>
            <p:nvSpPr>
              <p:cNvPr id="60" name="Freeform 59"/>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p:cNvCxnSpPr/>
              <p:nvPr/>
            </p:nvCxnSpPr>
            <p:spPr>
              <a:xfrm rot="5400000" flipH="1" flipV="1">
                <a:off x="2717296" y="5170631"/>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62" name="TextBox 61"/>
              <p:cNvSpPr txBox="1"/>
              <p:nvPr/>
            </p:nvSpPr>
            <p:spPr>
              <a:xfrm>
                <a:off x="3341743" y="4786475"/>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64" name="TextBox 63"/>
              <p:cNvSpPr txBox="1"/>
              <p:nvPr/>
            </p:nvSpPr>
            <p:spPr>
              <a:xfrm>
                <a:off x="3718492" y="5061661"/>
                <a:ext cx="595035" cy="307777"/>
              </a:xfrm>
              <a:prstGeom prst="rect">
                <a:avLst/>
              </a:prstGeom>
              <a:noFill/>
            </p:spPr>
            <p:txBody>
              <a:bodyPr wrap="none" rtlCol="0">
                <a:spAutoFit/>
              </a:bodyPr>
              <a:lstStyle/>
              <a:p>
                <a:r>
                  <a:rPr lang="en-US" sz="1400" dirty="0" err="1" smtClean="0"/>
                  <a:t>v</a:t>
                </a:r>
                <a:r>
                  <a:rPr lang="en-US" sz="1400" baseline="-25000" dirty="0" err="1" smtClean="0"/>
                  <a:t>angry</a:t>
                </a:r>
                <a:endParaRPr lang="en-US" sz="1400" baseline="-25000" dirty="0"/>
              </a:p>
            </p:txBody>
          </p:sp>
        </p:grpSp>
        <p:grpSp>
          <p:nvGrpSpPr>
            <p:cNvPr id="11" name="Group 78"/>
            <p:cNvGrpSpPr/>
            <p:nvPr/>
          </p:nvGrpSpPr>
          <p:grpSpPr>
            <a:xfrm>
              <a:off x="5169424" y="4622611"/>
              <a:ext cx="1903363" cy="1370253"/>
              <a:chOff x="5169424" y="4606272"/>
              <a:chExt cx="1903363" cy="1370253"/>
            </a:xfrm>
          </p:grpSpPr>
          <p:cxnSp>
            <p:nvCxnSpPr>
              <p:cNvPr id="69" name="Straight Arrow Connector 68"/>
              <p:cNvCxnSpPr/>
              <p:nvPr/>
            </p:nvCxnSpPr>
            <p:spPr>
              <a:xfrm rot="5400000" flipH="1" flipV="1">
                <a:off x="5147984" y="5083565"/>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87946" y="5826255"/>
                <a:ext cx="1241582" cy="124870"/>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484298" y="5291398"/>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5178894" y="5951125"/>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14146" y="5511500"/>
                <a:ext cx="284515" cy="307777"/>
              </a:xfrm>
              <a:prstGeom prst="rect">
                <a:avLst/>
              </a:prstGeom>
              <a:noFill/>
            </p:spPr>
            <p:txBody>
              <a:bodyPr wrap="none" rtlCol="0">
                <a:spAutoFit/>
              </a:bodyPr>
              <a:lstStyle/>
              <a:p>
                <a:r>
                  <a:rPr lang="en-US" sz="1400" dirty="0" err="1" smtClean="0"/>
                  <a:t>θ</a:t>
                </a:r>
                <a:endParaRPr lang="en-US" sz="1400" dirty="0"/>
              </a:p>
            </p:txBody>
          </p:sp>
          <p:sp>
            <p:nvSpPr>
              <p:cNvPr id="74" name="TextBox 73"/>
              <p:cNvSpPr txBox="1"/>
              <p:nvPr/>
            </p:nvSpPr>
            <p:spPr>
              <a:xfrm>
                <a:off x="5772431" y="4699409"/>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75" name="TextBox 74"/>
              <p:cNvSpPr txBox="1"/>
              <p:nvPr/>
            </p:nvSpPr>
            <p:spPr>
              <a:xfrm>
                <a:off x="6403651" y="5610670"/>
                <a:ext cx="480236" cy="307777"/>
              </a:xfrm>
              <a:prstGeom prst="rect">
                <a:avLst/>
              </a:prstGeom>
              <a:noFill/>
            </p:spPr>
            <p:txBody>
              <a:bodyPr wrap="none" rtlCol="0">
                <a:spAutoFit/>
              </a:bodyPr>
              <a:lstStyle/>
              <a:p>
                <a:r>
                  <a:rPr lang="en-US" sz="1400" dirty="0" err="1" smtClean="0"/>
                  <a:t>v</a:t>
                </a:r>
                <a:r>
                  <a:rPr lang="en-US" sz="1400" baseline="-25000" dirty="0" err="1" smtClean="0"/>
                  <a:t>sad</a:t>
                </a:r>
                <a:endParaRPr lang="en-US" sz="1400" baseline="-25000" dirty="0"/>
              </a:p>
            </p:txBody>
          </p:sp>
          <p:sp>
            <p:nvSpPr>
              <p:cNvPr id="77" name="Freeform 76"/>
              <p:cNvSpPr/>
              <p:nvPr/>
            </p:nvSpPr>
            <p:spPr>
              <a:xfrm>
                <a:off x="5506902" y="5622827"/>
                <a:ext cx="189088" cy="270934"/>
              </a:xfrm>
              <a:custGeom>
                <a:avLst/>
                <a:gdLst>
                  <a:gd name="connsiteX0" fmla="*/ 0 w 189088"/>
                  <a:gd name="connsiteY0" fmla="*/ 0 h 270934"/>
                  <a:gd name="connsiteX1" fmla="*/ 160866 w 189088"/>
                  <a:gd name="connsiteY1" fmla="*/ 84667 h 270934"/>
                  <a:gd name="connsiteX2" fmla="*/ 169333 w 189088"/>
                  <a:gd name="connsiteY2" fmla="*/ 270934 h 270934"/>
                </a:gdLst>
                <a:ahLst/>
                <a:cxnLst>
                  <a:cxn ang="0">
                    <a:pos x="connsiteX0" y="connsiteY0"/>
                  </a:cxn>
                  <a:cxn ang="0">
                    <a:pos x="connsiteX1" y="connsiteY1"/>
                  </a:cxn>
                  <a:cxn ang="0">
                    <a:pos x="connsiteX2" y="connsiteY2"/>
                  </a:cxn>
                </a:cxnLst>
                <a:rect l="l" t="t" r="r" b="b"/>
                <a:pathLst>
                  <a:path w="189088" h="270934">
                    <a:moveTo>
                      <a:pt x="0" y="0"/>
                    </a:moveTo>
                    <a:cubicBezTo>
                      <a:pt x="66322" y="19755"/>
                      <a:pt x="132644" y="39511"/>
                      <a:pt x="160866" y="84667"/>
                    </a:cubicBezTo>
                    <a:cubicBezTo>
                      <a:pt x="189088" y="129823"/>
                      <a:pt x="169333" y="270934"/>
                      <a:pt x="169333" y="270934"/>
                    </a:cubicBez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dirty="0" smtClean="0"/>
              <a:t>Compute context-vector for query </a:t>
            </a:r>
            <a:r>
              <a:rPr lang="en-US" dirty="0" err="1" smtClean="0"/>
              <a:t>tuple</a:t>
            </a:r>
            <a:r>
              <a:rPr lang="en-US" dirty="0" smtClean="0"/>
              <a:t>:</a:t>
            </a:r>
          </a:p>
          <a:p>
            <a:endParaRPr lang="en-US" dirty="0" smtClean="0"/>
          </a:p>
          <a:p>
            <a:r>
              <a:rPr lang="en-US" dirty="0" smtClean="0"/>
              <a:t>Compute similarity to each mental state </a:t>
            </a:r>
            <a:r>
              <a:rPr lang="en-US" i="1" dirty="0" err="1" smtClean="0"/>
              <a:t>m</a:t>
            </a:r>
            <a:r>
              <a:rPr lang="en-US" dirty="0" smtClean="0"/>
              <a:t>:</a:t>
            </a:r>
          </a:p>
          <a:p>
            <a:endParaRPr lang="en-US" dirty="0" smtClean="0"/>
          </a:p>
          <a:p>
            <a:endParaRPr lang="en-US" dirty="0" smtClean="0"/>
          </a:p>
          <a:p>
            <a:r>
              <a:rPr lang="en-US" dirty="0" err="1" smtClean="0">
                <a:sym typeface="Wingdings"/>
              </a:rPr>
              <a:t></a:t>
            </a:r>
            <a:r>
              <a:rPr lang="en-US" dirty="0" smtClean="0">
                <a:sym typeface="Wingdings"/>
              </a:rPr>
              <a:t> 160 scores per context (or query) </a:t>
            </a:r>
            <a:r>
              <a:rPr lang="en-US" dirty="0" err="1" smtClean="0">
                <a:sym typeface="Wingdings"/>
              </a:rPr>
              <a:t>tuple</a:t>
            </a:r>
            <a:r>
              <a:rPr lang="en-US" dirty="0" smtClean="0">
                <a:sym typeface="Wingdings"/>
              </a:rPr>
              <a:t>.</a:t>
            </a:r>
          </a:p>
          <a:p>
            <a:r>
              <a:rPr lang="en-US" dirty="0" smtClean="0">
                <a:sym typeface="Wingdings"/>
              </a:rPr>
              <a:t>Normalize scores to generate a distribution per </a:t>
            </a:r>
            <a:r>
              <a:rPr lang="en-US" dirty="0" err="1" smtClean="0">
                <a:sym typeface="Wingdings"/>
              </a:rPr>
              <a:t>tuple</a:t>
            </a:r>
            <a:r>
              <a:rPr lang="en-US" dirty="0" smtClean="0">
                <a:sym typeface="Wingdings"/>
              </a:rPr>
              <a:t>, average across </a:t>
            </a:r>
            <a:r>
              <a:rPr lang="en-US" dirty="0" err="1" smtClean="0">
                <a:sym typeface="Wingdings"/>
              </a:rPr>
              <a:t>tuples</a:t>
            </a:r>
            <a:r>
              <a:rPr lang="en-US" dirty="0" smtClean="0">
                <a:sym typeface="Wingdings"/>
              </a:rPr>
              <a:t> to create one distribution, and prune to yield final response distribution.</a:t>
            </a:r>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19</a:t>
            </a:fld>
            <a:endParaRPr lang="en-US" dirty="0"/>
          </a:p>
        </p:txBody>
      </p:sp>
      <p:pic>
        <p:nvPicPr>
          <p:cNvPr id="28" name="Picture 27"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099191" y="2146300"/>
            <a:ext cx="4622800" cy="215900"/>
          </a:xfrm>
          <a:prstGeom prst="rect">
            <a:avLst/>
          </a:prstGeom>
        </p:spPr>
      </p:pic>
      <p:pic>
        <p:nvPicPr>
          <p:cNvPr id="29" name="Picture 28"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2099191" y="3265931"/>
            <a:ext cx="3746500" cy="495300"/>
          </a:xfrm>
          <a:prstGeom prst="rect">
            <a:avLst/>
          </a:prstGeom>
        </p:spPr>
      </p:pic>
      <p:grpSp>
        <p:nvGrpSpPr>
          <p:cNvPr id="12" name="Group 18"/>
          <p:cNvGrpSpPr/>
          <p:nvPr/>
        </p:nvGrpSpPr>
        <p:grpSpPr>
          <a:xfrm>
            <a:off x="6424669" y="82076"/>
            <a:ext cx="2344949" cy="274320"/>
            <a:chOff x="6424669" y="82076"/>
            <a:chExt cx="2344949" cy="274320"/>
          </a:xfrm>
        </p:grpSpPr>
        <p:pic>
          <p:nvPicPr>
            <p:cNvPr id="20" name="Picture 19" descr="problem.jpg">
              <a:hlinkClick r:id="rId7" action="ppaction://hlinksldjump"/>
            </p:cNvPr>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a:hlinkClick r:id="rId9" action="ppaction://hlinksldjump"/>
            </p:cNvPr>
            <p:cNvPicPr>
              <a:picLocks noChangeAspect="1"/>
            </p:cNvPicPr>
            <p:nvPr/>
          </p:nvPicPr>
          <p:blipFill>
            <a:blip r:embed="rId10">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2" name="Picture 21" descr="evaluation.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books.jpg">
              <a:hlinkClick r:id="rId15" action="ppaction://hlinksldjump"/>
            </p:cNvPr>
            <p:cNvPicPr>
              <a:picLocks noChangeAspect="1"/>
            </p:cNvPicPr>
            <p:nvPr/>
          </p:nvPicPr>
          <p:blipFill>
            <a:blip r:embed="rId16">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27" name="Group 65"/>
          <p:cNvGrpSpPr/>
          <p:nvPr/>
        </p:nvGrpSpPr>
        <p:grpSpPr>
          <a:xfrm>
            <a:off x="6506091" y="2717042"/>
            <a:ext cx="1903363" cy="1370253"/>
            <a:chOff x="2738736" y="4693338"/>
            <a:chExt cx="1903363" cy="1370253"/>
          </a:xfrm>
        </p:grpSpPr>
        <p:sp>
          <p:nvSpPr>
            <p:cNvPr id="39" name="Freeform 38"/>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rot="5400000" flipH="1" flipV="1">
              <a:off x="2717296" y="5170631"/>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45" name="TextBox 44"/>
            <p:cNvSpPr txBox="1"/>
            <p:nvPr/>
          </p:nvSpPr>
          <p:spPr>
            <a:xfrm>
              <a:off x="3341743" y="4786475"/>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46" name="TextBox 45"/>
            <p:cNvSpPr txBox="1"/>
            <p:nvPr/>
          </p:nvSpPr>
          <p:spPr>
            <a:xfrm>
              <a:off x="3718492" y="5061661"/>
              <a:ext cx="404643" cy="307777"/>
            </a:xfrm>
            <a:prstGeom prst="rect">
              <a:avLst/>
            </a:prstGeom>
            <a:noFill/>
          </p:spPr>
          <p:txBody>
            <a:bodyPr wrap="none" rtlCol="0">
              <a:spAutoFit/>
            </a:bodyPr>
            <a:lstStyle/>
            <a:p>
              <a:r>
                <a:rPr lang="en-US" sz="1400" dirty="0" err="1" smtClean="0"/>
                <a:t>v</a:t>
              </a:r>
              <a:r>
                <a:rPr lang="en-US" sz="1400" i="1" baseline="-25000" dirty="0" err="1" smtClean="0"/>
                <a:t>m</a:t>
              </a:r>
              <a:endParaRPr lang="en-US" sz="1400" i="1" baseline="-25000" dirty="0"/>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7" name="Footer Placeholder 6"/>
          <p:cNvSpPr>
            <a:spLocks noGrp="1"/>
          </p:cNvSpPr>
          <p:nvPr>
            <p:ph type="ftr" sz="quarter" idx="11"/>
          </p:nvPr>
        </p:nvSpPr>
        <p:spPr/>
        <p:txBody>
          <a:bodyPr/>
          <a:lstStyle/>
          <a:p>
            <a:r>
              <a:rPr lang="en-US" smtClean="0"/>
              <a:t>Anh Tran - Dissertation</a:t>
            </a:r>
            <a:endParaRPr lang="en-US"/>
          </a:p>
        </p:txBody>
      </p:sp>
      <p:sp>
        <p:nvSpPr>
          <p:cNvPr id="5" name="Slide Number Placeholder 4"/>
          <p:cNvSpPr>
            <a:spLocks noGrp="1"/>
          </p:cNvSpPr>
          <p:nvPr>
            <p:ph type="sldNum" sz="quarter" idx="12"/>
          </p:nvPr>
        </p:nvSpPr>
        <p:spPr/>
        <p:txBody>
          <a:bodyPr/>
          <a:lstStyle/>
          <a:p>
            <a:fld id="{D251BFE7-20A4-0B42-889B-682D60CD3310}" type="slidenum">
              <a:rPr lang="en-US" smtClean="0"/>
              <a:pPr/>
              <a:t>2</a:t>
            </a:fld>
            <a:endParaRPr lang="en-US"/>
          </a:p>
        </p:txBody>
      </p:sp>
      <p:grpSp>
        <p:nvGrpSpPr>
          <p:cNvPr id="21" name="Group 20"/>
          <p:cNvGrpSpPr/>
          <p:nvPr/>
        </p:nvGrpSpPr>
        <p:grpSpPr>
          <a:xfrm>
            <a:off x="1855078" y="1768638"/>
            <a:ext cx="4491872" cy="523407"/>
            <a:chOff x="1468146" y="2248044"/>
            <a:chExt cx="4491872" cy="523407"/>
          </a:xfrm>
        </p:grpSpPr>
        <p:pic>
          <p:nvPicPr>
            <p:cNvPr id="16" name="Picture 15" descr="problem.jpg">
              <a:hlinkClick r:id="rId3" action="ppaction://hlinksldjump"/>
            </p:cNvPr>
            <p:cNvPicPr>
              <a:picLocks noChangeAspect="1"/>
            </p:cNvPicPr>
            <p:nvPr/>
          </p:nvPicPr>
          <p:blipFill>
            <a:blip r:embed="rId4"/>
            <a:stretch>
              <a:fillRect/>
            </a:stretch>
          </p:blipFill>
          <p:spPr>
            <a:xfrm>
              <a:off x="1468146" y="2248044"/>
              <a:ext cx="567295" cy="523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2331507" y="2248231"/>
              <a:ext cx="3628511" cy="523220"/>
            </a:xfrm>
            <a:prstGeom prst="rect">
              <a:avLst/>
            </a:prstGeom>
            <a:noFill/>
          </p:spPr>
          <p:txBody>
            <a:bodyPr wrap="none" rtlCol="0">
              <a:spAutoFit/>
            </a:bodyPr>
            <a:lstStyle/>
            <a:p>
              <a:r>
                <a:rPr lang="en-US" sz="2800" b="1" dirty="0" smtClean="0">
                  <a:latin typeface="+mj-lt"/>
                </a:rPr>
                <a:t>Defining the Problem</a:t>
              </a:r>
              <a:endParaRPr lang="en-US" sz="2800" b="1" dirty="0">
                <a:latin typeface="+mj-lt"/>
              </a:endParaRPr>
            </a:p>
          </p:txBody>
        </p:sp>
      </p:grpSp>
      <p:grpSp>
        <p:nvGrpSpPr>
          <p:cNvPr id="22" name="Group 21"/>
          <p:cNvGrpSpPr/>
          <p:nvPr/>
        </p:nvGrpSpPr>
        <p:grpSpPr>
          <a:xfrm>
            <a:off x="1855078" y="2693097"/>
            <a:ext cx="2202189" cy="523407"/>
            <a:chOff x="1468146" y="2955334"/>
            <a:chExt cx="2202189" cy="523407"/>
          </a:xfrm>
        </p:grpSpPr>
        <p:pic>
          <p:nvPicPr>
            <p:cNvPr id="13" name="Picture 12" descr="methodology.jpg">
              <a:hlinkClick r:id="rId5" action="ppaction://hlinksldjump"/>
            </p:cNvPr>
            <p:cNvPicPr>
              <a:picLocks noChangeAspect="1"/>
            </p:cNvPicPr>
            <p:nvPr/>
          </p:nvPicPr>
          <p:blipFill>
            <a:blip r:embed="rId6"/>
            <a:srcRect l="6134" t="3270" r="8435" b="17850"/>
            <a:stretch>
              <a:fillRect/>
            </a:stretch>
          </p:blipFill>
          <p:spPr>
            <a:xfrm>
              <a:off x="1468146" y="2955334"/>
              <a:ext cx="567295" cy="523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2331507" y="2955521"/>
              <a:ext cx="1338828" cy="523220"/>
            </a:xfrm>
            <a:prstGeom prst="rect">
              <a:avLst/>
            </a:prstGeom>
            <a:noFill/>
          </p:spPr>
          <p:txBody>
            <a:bodyPr wrap="none" rtlCol="0">
              <a:spAutoFit/>
            </a:bodyPr>
            <a:lstStyle/>
            <a:p>
              <a:r>
                <a:rPr lang="en-US" sz="2800" b="1" dirty="0" smtClean="0">
                  <a:latin typeface="+mj-lt"/>
                </a:rPr>
                <a:t>Models</a:t>
              </a:r>
              <a:endParaRPr lang="en-US" sz="2800" b="1" dirty="0">
                <a:latin typeface="+mj-lt"/>
              </a:endParaRPr>
            </a:p>
          </p:txBody>
        </p:sp>
      </p:grpSp>
      <p:grpSp>
        <p:nvGrpSpPr>
          <p:cNvPr id="23" name="Group 22"/>
          <p:cNvGrpSpPr/>
          <p:nvPr/>
        </p:nvGrpSpPr>
        <p:grpSpPr>
          <a:xfrm>
            <a:off x="1855078" y="4541828"/>
            <a:ext cx="2202190" cy="523220"/>
            <a:chOff x="1468145" y="3879340"/>
            <a:chExt cx="2202190" cy="523220"/>
          </a:xfrm>
        </p:grpSpPr>
        <p:pic>
          <p:nvPicPr>
            <p:cNvPr id="12" name="Picture 11" descr="data.jpg">
              <a:hlinkClick r:id="rId7" action="ppaction://hlinksldjump"/>
            </p:cNvPr>
            <p:cNvPicPr>
              <a:picLocks noChangeAspect="1"/>
            </p:cNvPicPr>
            <p:nvPr/>
          </p:nvPicPr>
          <p:blipFill>
            <a:blip r:embed="rId8"/>
            <a:srcRect t="4292" b="11712"/>
            <a:stretch>
              <a:fillRect/>
            </a:stretch>
          </p:blipFill>
          <p:spPr>
            <a:xfrm>
              <a:off x="1468145" y="3879340"/>
              <a:ext cx="567295" cy="523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p:cNvSpPr txBox="1"/>
            <p:nvPr/>
          </p:nvSpPr>
          <p:spPr>
            <a:xfrm>
              <a:off x="2331507" y="3879340"/>
              <a:ext cx="1338828" cy="523220"/>
            </a:xfrm>
            <a:prstGeom prst="rect">
              <a:avLst/>
            </a:prstGeom>
            <a:noFill/>
          </p:spPr>
          <p:txBody>
            <a:bodyPr wrap="none" rtlCol="0">
              <a:spAutoFit/>
            </a:bodyPr>
            <a:lstStyle/>
            <a:p>
              <a:r>
                <a:rPr lang="en-US" sz="2800" b="1" dirty="0" smtClean="0">
                  <a:latin typeface="+mj-lt"/>
                </a:rPr>
                <a:t>Results</a:t>
              </a:r>
            </a:p>
          </p:txBody>
        </p:sp>
      </p:grpSp>
      <p:grpSp>
        <p:nvGrpSpPr>
          <p:cNvPr id="24" name="Group 23"/>
          <p:cNvGrpSpPr/>
          <p:nvPr/>
        </p:nvGrpSpPr>
        <p:grpSpPr>
          <a:xfrm>
            <a:off x="1855079" y="3617556"/>
            <a:ext cx="4677225" cy="523220"/>
            <a:chOff x="1468147" y="4803159"/>
            <a:chExt cx="4677225" cy="523220"/>
          </a:xfrm>
        </p:grpSpPr>
        <p:pic>
          <p:nvPicPr>
            <p:cNvPr id="14" name="Picture 13" descr="evaluation.jpg">
              <a:hlinkClick r:id="rId9" action="ppaction://hlinksldjump"/>
            </p:cNvPr>
            <p:cNvPicPr>
              <a:picLocks noChangeAspect="1"/>
            </p:cNvPicPr>
            <p:nvPr/>
          </p:nvPicPr>
          <p:blipFill>
            <a:blip r:embed="rId10"/>
            <a:srcRect l="8102" r="10580"/>
            <a:stretch>
              <a:fillRect/>
            </a:stretch>
          </p:blipFill>
          <p:spPr>
            <a:xfrm>
              <a:off x="1468147" y="4803159"/>
              <a:ext cx="567294" cy="523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2331507" y="4803159"/>
              <a:ext cx="3813865" cy="523220"/>
            </a:xfrm>
            <a:prstGeom prst="rect">
              <a:avLst/>
            </a:prstGeom>
            <a:noFill/>
          </p:spPr>
          <p:txBody>
            <a:bodyPr wrap="none" rtlCol="0">
              <a:spAutoFit/>
            </a:bodyPr>
            <a:lstStyle/>
            <a:p>
              <a:r>
                <a:rPr lang="en-US" sz="2800" b="1" dirty="0" smtClean="0">
                  <a:latin typeface="+mj-lt"/>
                </a:rPr>
                <a:t>Performance Measures</a:t>
              </a:r>
            </a:p>
          </p:txBody>
        </p:sp>
      </p:grpSp>
      <p:grpSp>
        <p:nvGrpSpPr>
          <p:cNvPr id="27" name="Group 26"/>
          <p:cNvGrpSpPr/>
          <p:nvPr/>
        </p:nvGrpSpPr>
        <p:grpSpPr>
          <a:xfrm>
            <a:off x="1855078" y="5466100"/>
            <a:ext cx="5433844" cy="523220"/>
            <a:chOff x="1468145" y="5548144"/>
            <a:chExt cx="5433844" cy="523220"/>
          </a:xfrm>
        </p:grpSpPr>
        <p:pic>
          <p:nvPicPr>
            <p:cNvPr id="25" name="Picture 24" descr="books.jpg">
              <a:hlinkClick r:id="rId11" action="ppaction://hlinksldjump"/>
            </p:cNvPr>
            <p:cNvPicPr>
              <a:picLocks noChangeAspect="1"/>
            </p:cNvPicPr>
            <p:nvPr/>
          </p:nvPicPr>
          <p:blipFill>
            <a:blip r:embed="rId12"/>
            <a:srcRect t="5691" b="5691"/>
            <a:stretch>
              <a:fillRect/>
            </a:stretch>
          </p:blipFill>
          <p:spPr>
            <a:xfrm>
              <a:off x="1468145" y="5548144"/>
              <a:ext cx="567295" cy="523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2331507" y="5548144"/>
              <a:ext cx="4570482" cy="523220"/>
            </a:xfrm>
            <a:prstGeom prst="rect">
              <a:avLst/>
            </a:prstGeom>
            <a:noFill/>
          </p:spPr>
          <p:txBody>
            <a:bodyPr wrap="none" rtlCol="0">
              <a:spAutoFit/>
            </a:bodyPr>
            <a:lstStyle/>
            <a:p>
              <a:r>
                <a:rPr lang="en-US" sz="2800" b="1" dirty="0" smtClean="0">
                  <a:latin typeface="+mj-lt"/>
                  <a:cs typeface="Euphemia (Body)"/>
                </a:rPr>
                <a:t>Conclusions / Future Work</a:t>
              </a:r>
              <a:endParaRPr lang="en-US" sz="2800" b="1" dirty="0" smtClean="0">
                <a:solidFill>
                  <a:schemeClr val="bg1">
                    <a:lumMod val="65000"/>
                  </a:schemeClr>
                </a:solidFill>
                <a:latin typeface="+mj-lt"/>
                <a:cs typeface="Euphemia (Body)"/>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Sentence Co-occurrence with Deleted Interpolation</a:t>
            </a:r>
            <a:endParaRPr lang="en-US" dirty="0"/>
          </a:p>
        </p:txBody>
      </p:sp>
      <p:sp>
        <p:nvSpPr>
          <p:cNvPr id="3" name="Content Placeholder 2"/>
          <p:cNvSpPr>
            <a:spLocks noGrp="1"/>
          </p:cNvSpPr>
          <p:nvPr>
            <p:ph idx="1"/>
          </p:nvPr>
        </p:nvSpPr>
        <p:spPr/>
        <p:txBody>
          <a:bodyPr>
            <a:normAutofit/>
          </a:bodyPr>
          <a:lstStyle/>
          <a:p>
            <a:r>
              <a:rPr lang="en-US" b="1" dirty="0" smtClean="0"/>
              <a:t>Idea</a:t>
            </a:r>
            <a:r>
              <a:rPr lang="en-US" dirty="0" smtClean="0"/>
              <a:t>: Words in the same sentence are likely to be related.</a:t>
            </a:r>
          </a:p>
          <a:p>
            <a:r>
              <a:rPr lang="en-US" dirty="0" smtClean="0"/>
              <a:t>Rank mental state labels based on the likelihood that they appear in sentences cued by query </a:t>
            </a:r>
            <a:r>
              <a:rPr lang="en-US" dirty="0" err="1" smtClean="0"/>
              <a:t>tuples</a:t>
            </a:r>
            <a:r>
              <a:rPr lang="en-US" dirty="0" smtClean="0"/>
              <a:t>.</a:t>
            </a:r>
          </a:p>
          <a:p>
            <a:r>
              <a:rPr lang="en-US" dirty="0" smtClean="0"/>
              <a:t>Interested in the conditional probability:</a:t>
            </a:r>
          </a:p>
          <a:p>
            <a:endParaRPr lang="en-US" dirty="0" smtClean="0"/>
          </a:p>
          <a:p>
            <a:pPr>
              <a:buNone/>
            </a:pPr>
            <a:endParaRPr lang="en-US" dirty="0" smtClean="0"/>
          </a:p>
          <a:p>
            <a:r>
              <a:rPr lang="en-US" dirty="0" smtClean="0"/>
              <a:t>Normally, we could compute this probability based on relative frequencies.</a:t>
            </a:r>
          </a:p>
          <a:p>
            <a:r>
              <a:rPr lang="en-US" dirty="0" smtClean="0"/>
              <a:t>However, estimation is unreliable due to sparse data!</a:t>
            </a:r>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20</a:t>
            </a:fld>
            <a:endParaRPr lang="en-US" dirty="0"/>
          </a:p>
        </p:txBody>
      </p:sp>
      <p:grpSp>
        <p:nvGrpSpPr>
          <p:cNvPr id="12" name="Group 11"/>
          <p:cNvGrpSpPr/>
          <p:nvPr/>
        </p:nvGrpSpPr>
        <p:grpSpPr>
          <a:xfrm>
            <a:off x="6424669" y="82076"/>
            <a:ext cx="2344949" cy="274320"/>
            <a:chOff x="6424669" y="82076"/>
            <a:chExt cx="2344949" cy="274320"/>
          </a:xfrm>
        </p:grpSpPr>
        <p:pic>
          <p:nvPicPr>
            <p:cNvPr id="13" name="Picture 12"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a:hlinkClick r:id="rId5" action="ppaction://hlinksldjump"/>
            </p:cNvPr>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5" name="Picture 1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23" name="Picture 22" descr="latex-image-1.pdf"/>
          <p:cNvPicPr>
            <a:picLocks noChangeAspect="1"/>
          </p:cNvPicPr>
          <p:nvPr/>
        </p:nvPicPr>
        <mc:AlternateContent xmlns:ma="http://schemas.microsoft.com/office/mac/drawingml/2008/main">
          <mc:Choice Requires="ma">
            <p:blipFill>
              <a:blip r:embed="rId1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tretch>
                <a:fillRect/>
              </a:stretch>
            </p:blipFill>
          </mc:Fallback>
        </mc:AlternateContent>
        <p:spPr>
          <a:xfrm>
            <a:off x="1644650" y="3606800"/>
            <a:ext cx="2679700" cy="266700"/>
          </a:xfrm>
          <a:prstGeom prst="rect">
            <a:avLst/>
          </a:prstGeom>
        </p:spPr>
      </p:pic>
      <p:pic>
        <p:nvPicPr>
          <p:cNvPr id="24" name="Picture 23" descr="latex-image-1.pdf"/>
          <p:cNvPicPr>
            <a:picLocks noChangeAspect="1"/>
          </p:cNvPicPr>
          <p:nvPr/>
        </p:nvPicPr>
        <mc:AlternateContent xmlns:ma="http://schemas.microsoft.com/office/mac/drawingml/2008/main">
          <mc:Choice Requires="ma">
            <p:blipFill>
              <a:blip r:embed="rId1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tretch>
                <a:fillRect/>
              </a:stretch>
            </p:blipFill>
          </mc:Fallback>
        </mc:AlternateContent>
        <p:spPr>
          <a:xfrm>
            <a:off x="4476523" y="3441700"/>
            <a:ext cx="29845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Sentence Co-occurrence with Deleted Interpolation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Cannot estimate probability of trigrams reliably from the corpus, so we estimate probability as linear interpolation of unigrams, bigrams, trigrams.</a:t>
            </a:r>
          </a:p>
          <a:p>
            <a:r>
              <a:rPr lang="en-US" dirty="0" smtClean="0"/>
              <a:t>Define maximum likelihood probabilities     based on relative frequencies:</a:t>
            </a:r>
          </a:p>
          <a:p>
            <a:endParaRPr lang="en-US" dirty="0" smtClean="0"/>
          </a:p>
          <a:p>
            <a:endParaRPr lang="en-US" dirty="0" smtClean="0"/>
          </a:p>
          <a:p>
            <a:endParaRPr lang="en-US" dirty="0" smtClean="0"/>
          </a:p>
          <a:p>
            <a:endParaRPr lang="en-US" dirty="0" smtClean="0"/>
          </a:p>
          <a:p>
            <a:pPr lvl="1"/>
            <a:r>
              <a:rPr lang="en-US" dirty="0" smtClean="0"/>
              <a:t>N = total number of tokens in the corpus</a:t>
            </a:r>
          </a:p>
          <a:p>
            <a:pPr lvl="1"/>
            <a:r>
              <a:rPr lang="en-US" i="1" dirty="0" err="1" smtClean="0"/>
              <a:t>f</a:t>
            </a:r>
            <a:r>
              <a:rPr lang="en-US" dirty="0" err="1" smtClean="0"/>
              <a:t>(</a:t>
            </a:r>
            <a:r>
              <a:rPr lang="en-US" i="1" dirty="0" err="1" smtClean="0"/>
              <a:t>m</a:t>
            </a:r>
            <a:r>
              <a:rPr lang="en-US" dirty="0" smtClean="0"/>
              <a:t>, </a:t>
            </a:r>
            <a:r>
              <a:rPr lang="en-US" i="1" dirty="0" smtClean="0"/>
              <a:t>activity</a:t>
            </a:r>
            <a:r>
              <a:rPr lang="en-US" dirty="0" smtClean="0"/>
              <a:t>) = number of sentences containing both </a:t>
            </a:r>
            <a:r>
              <a:rPr lang="en-US" i="1" dirty="0" err="1" smtClean="0"/>
              <a:t>m</a:t>
            </a:r>
            <a:r>
              <a:rPr lang="en-US" i="1" dirty="0" smtClean="0"/>
              <a:t> </a:t>
            </a:r>
            <a:r>
              <a:rPr lang="en-US" dirty="0" smtClean="0"/>
              <a:t>as an adjective and </a:t>
            </a:r>
            <a:r>
              <a:rPr lang="en-US" i="1" dirty="0" smtClean="0"/>
              <a:t>activity </a:t>
            </a:r>
            <a:r>
              <a:rPr lang="en-US" dirty="0" smtClean="0"/>
              <a:t>as a verb</a:t>
            </a:r>
          </a:p>
          <a:p>
            <a:endParaRPr lang="en-US" dirty="0" smtClean="0"/>
          </a:p>
          <a:p>
            <a:r>
              <a:rPr lang="en-US" dirty="0" smtClean="0"/>
              <a:t>Use deleted interpolation to estimate lambdas.</a:t>
            </a:r>
          </a:p>
          <a:p>
            <a:r>
              <a:rPr lang="en-US" dirty="0" smtClean="0"/>
              <a:t>160 trigram probabilities for each query </a:t>
            </a:r>
            <a:r>
              <a:rPr lang="en-US" dirty="0" err="1" smtClean="0"/>
              <a:t>tuple</a:t>
            </a:r>
            <a:r>
              <a:rPr lang="en-US" dirty="0" smtClean="0"/>
              <a:t>, </a:t>
            </a:r>
            <a:r>
              <a:rPr lang="en-US" dirty="0" smtClean="0">
                <a:sym typeface="Wingdings"/>
              </a:rPr>
              <a:t>average across all query </a:t>
            </a:r>
            <a:r>
              <a:rPr lang="en-US" dirty="0" err="1" smtClean="0">
                <a:sym typeface="Wingdings"/>
              </a:rPr>
              <a:t>tuples</a:t>
            </a:r>
            <a:r>
              <a:rPr lang="en-US" dirty="0" smtClean="0">
                <a:sym typeface="Wingdings"/>
              </a:rPr>
              <a:t> and prune to yield final response distribution.</a:t>
            </a:r>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21</a:t>
            </a:fld>
            <a:endParaRPr lang="en-US" dirty="0"/>
          </a:p>
        </p:txBody>
      </p:sp>
      <p:pic>
        <p:nvPicPr>
          <p:cNvPr id="10" name="Picture 9"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758950" y="2482088"/>
            <a:ext cx="5651500" cy="1562100"/>
          </a:xfrm>
          <a:prstGeom prst="rect">
            <a:avLst/>
          </a:prstGeom>
        </p:spPr>
      </p:pic>
      <p:grpSp>
        <p:nvGrpSpPr>
          <p:cNvPr id="7" name="Group 11"/>
          <p:cNvGrpSpPr/>
          <p:nvPr/>
        </p:nvGrpSpPr>
        <p:grpSpPr>
          <a:xfrm>
            <a:off x="6424669" y="82076"/>
            <a:ext cx="2344949" cy="274320"/>
            <a:chOff x="6424669" y="82076"/>
            <a:chExt cx="2344949" cy="274320"/>
          </a:xfrm>
        </p:grpSpPr>
        <p:pic>
          <p:nvPicPr>
            <p:cNvPr id="13" name="Picture 12"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a:hlinkClick r:id="rId7" action="ppaction://hlinksldjump"/>
            </p:cNvPr>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5" name="Picture 14"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8" name="Picture 17" descr="latex-image-1.pdf"/>
          <p:cNvPicPr>
            <a:picLocks noChangeAspect="1"/>
          </p:cNvPicPr>
          <p:nvPr/>
        </p:nvPicPr>
        <mc:AlternateContent xmlns:ma="http://schemas.microsoft.com/office/mac/drawingml/2008/main">
          <mc:Choice Requires="ma">
            <p:blipFill>
              <a:blip r:embed="rId1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tretch>
                <a:fillRect/>
              </a:stretch>
            </p:blipFill>
          </mc:Fallback>
        </mc:AlternateContent>
        <p:spPr>
          <a:xfrm>
            <a:off x="828675" y="4813300"/>
            <a:ext cx="7480300" cy="254000"/>
          </a:xfrm>
          <a:prstGeom prst="rect">
            <a:avLst/>
          </a:prstGeom>
        </p:spPr>
      </p:pic>
      <p:pic>
        <p:nvPicPr>
          <p:cNvPr id="20" name="Picture 19" descr="latex-image-1.pdf"/>
          <p:cNvPicPr>
            <a:picLocks noChangeAspect="1"/>
          </p:cNvPicPr>
          <p:nvPr/>
        </p:nvPicPr>
        <mc:AlternateContent xmlns:ma="http://schemas.microsoft.com/office/mac/drawingml/2008/main">
          <mc:Choice Requires="ma">
            <p:blipFill>
              <a:blip r:embed="rId1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8"/>
              <a:stretch>
                <a:fillRect/>
              </a:stretch>
            </p:blipFill>
          </mc:Fallback>
        </mc:AlternateContent>
        <p:spPr>
          <a:xfrm>
            <a:off x="4889500" y="2189988"/>
            <a:ext cx="152400" cy="203200"/>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Event-centric with Deleted Interpolation</a:t>
            </a:r>
            <a:endParaRPr lang="en-US" dirty="0"/>
          </a:p>
        </p:txBody>
      </p:sp>
      <p:sp>
        <p:nvSpPr>
          <p:cNvPr id="3" name="Content Placeholder 2"/>
          <p:cNvSpPr>
            <a:spLocks noGrp="1"/>
          </p:cNvSpPr>
          <p:nvPr>
            <p:ph idx="1"/>
          </p:nvPr>
        </p:nvSpPr>
        <p:spPr/>
        <p:txBody>
          <a:bodyPr/>
          <a:lstStyle/>
          <a:p>
            <a:r>
              <a:rPr lang="en-US" b="1" dirty="0" smtClean="0"/>
              <a:t>Idea: </a:t>
            </a:r>
            <a:r>
              <a:rPr lang="en-US" dirty="0" smtClean="0"/>
              <a:t>Identify the event + its participants in the relevant sentences </a:t>
            </a:r>
            <a:r>
              <a:rPr lang="en-US" dirty="0" smtClean="0">
                <a:sym typeface="Wingdings"/>
              </a:rPr>
              <a:t>and </a:t>
            </a:r>
            <a:r>
              <a:rPr lang="en-US" dirty="0" smtClean="0"/>
              <a:t>focus only on the mental states of event participants.</a:t>
            </a:r>
          </a:p>
          <a:p>
            <a:endParaRPr lang="en-US" b="1" dirty="0" smtClean="0"/>
          </a:p>
          <a:p>
            <a:r>
              <a:rPr lang="en-US" dirty="0" smtClean="0"/>
              <a:t>A smarter, more robust, way to find collocating mental states for joint frequency estimation.</a:t>
            </a:r>
          </a:p>
          <a:p>
            <a:pPr lvl="1"/>
            <a:r>
              <a:rPr lang="en-US" dirty="0" smtClean="0"/>
              <a:t>Go beyond sentence boundary.</a:t>
            </a:r>
          </a:p>
          <a:p>
            <a:pPr lvl="1"/>
            <a:r>
              <a:rPr lang="en-US" dirty="0" smtClean="0"/>
              <a:t>Focus on mental states of participants.</a:t>
            </a:r>
          </a:p>
          <a:p>
            <a:pPr>
              <a:buNone/>
            </a:pP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22</a:t>
            </a:fld>
            <a:endParaRPr lang="en-US" dirty="0"/>
          </a:p>
        </p:txBody>
      </p:sp>
      <p:grpSp>
        <p:nvGrpSpPr>
          <p:cNvPr id="7" name="Group 6"/>
          <p:cNvGrpSpPr/>
          <p:nvPr/>
        </p:nvGrpSpPr>
        <p:grpSpPr>
          <a:xfrm>
            <a:off x="6424669" y="82076"/>
            <a:ext cx="2344949" cy="274320"/>
            <a:chOff x="6424669" y="82076"/>
            <a:chExt cx="2344949" cy="274320"/>
          </a:xfrm>
        </p:grpSpPr>
        <p:pic>
          <p:nvPicPr>
            <p:cNvPr id="8" name="Picture 7"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9" name="Picture 8" descr="methodology.jpg">
              <a:hlinkClick r:id="rId5" action="ppaction://hlinksldjump"/>
            </p:cNvPr>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0" name="Picture 9"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23</a:t>
            </a:fld>
            <a:endParaRPr lang="en-US" dirty="0"/>
          </a:p>
        </p:txBody>
      </p:sp>
      <p:sp>
        <p:nvSpPr>
          <p:cNvPr id="35" name="TextBox 34"/>
          <p:cNvSpPr txBox="1"/>
          <p:nvPr/>
        </p:nvSpPr>
        <p:spPr>
          <a:xfrm>
            <a:off x="4886962" y="588295"/>
            <a:ext cx="1954569" cy="369332"/>
          </a:xfrm>
          <a:prstGeom prst="rect">
            <a:avLst/>
          </a:prstGeom>
          <a:noFill/>
          <a:effectLst/>
        </p:spPr>
        <p:txBody>
          <a:bodyPr wrap="none" rtlCol="0" anchor="t">
            <a:spAutoFit/>
          </a:bodyPr>
          <a:lstStyle/>
          <a:p>
            <a:r>
              <a:rPr lang="en-US" b="1" dirty="0" smtClean="0"/>
              <a:t>Example Output</a:t>
            </a:r>
            <a:endParaRPr lang="en-US" b="1" dirty="0"/>
          </a:p>
        </p:txBody>
      </p:sp>
      <p:grpSp>
        <p:nvGrpSpPr>
          <p:cNvPr id="36" name="Group 69"/>
          <p:cNvGrpSpPr/>
          <p:nvPr/>
        </p:nvGrpSpPr>
        <p:grpSpPr>
          <a:xfrm>
            <a:off x="867670" y="588294"/>
            <a:ext cx="2132338" cy="5794813"/>
            <a:chOff x="699127" y="775106"/>
            <a:chExt cx="2132338" cy="5794813"/>
          </a:xfrm>
        </p:grpSpPr>
        <p:sp>
          <p:nvSpPr>
            <p:cNvPr id="48" name="Rectangle 47"/>
            <p:cNvSpPr/>
            <p:nvPr/>
          </p:nvSpPr>
          <p:spPr>
            <a:xfrm>
              <a:off x="699127" y="775106"/>
              <a:ext cx="2132338" cy="5794813"/>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vert270" rtlCol="0" anchor="t" anchorCtr="1"/>
            <a:lstStyle/>
            <a:p>
              <a:pPr algn="ctr"/>
              <a:r>
                <a:rPr lang="en-US" dirty="0" smtClean="0">
                  <a:solidFill>
                    <a:schemeClr val="tx1"/>
                  </a:solidFill>
                </a:rPr>
                <a:t>Event-centric Model</a:t>
              </a:r>
            </a:p>
            <a:p>
              <a:pPr algn="ctr"/>
              <a:endParaRPr lang="en-US" dirty="0">
                <a:solidFill>
                  <a:schemeClr val="tx1"/>
                </a:solidFill>
              </a:endParaRPr>
            </a:p>
          </p:txBody>
        </p:sp>
        <p:grpSp>
          <p:nvGrpSpPr>
            <p:cNvPr id="49" name="Group 68"/>
            <p:cNvGrpSpPr/>
            <p:nvPr/>
          </p:nvGrpSpPr>
          <p:grpSpPr>
            <a:xfrm>
              <a:off x="1394289" y="936356"/>
              <a:ext cx="1093064" cy="5259937"/>
              <a:chOff x="1394289" y="936356"/>
              <a:chExt cx="1093064" cy="5259937"/>
            </a:xfrm>
          </p:grpSpPr>
          <p:cxnSp>
            <p:nvCxnSpPr>
              <p:cNvPr id="50" name="Straight Arrow Connector 49"/>
              <p:cNvCxnSpPr>
                <a:stCxn id="54" idx="2"/>
                <a:endCxn id="51" idx="0"/>
              </p:cNvCxnSpPr>
              <p:nvPr/>
            </p:nvCxnSpPr>
            <p:spPr>
              <a:xfrm rot="16200000" flipH="1">
                <a:off x="1757857" y="5538090"/>
                <a:ext cx="372282" cy="7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Document 50"/>
              <p:cNvSpPr/>
              <p:nvPr/>
            </p:nvSpPr>
            <p:spPr>
              <a:xfrm>
                <a:off x="1401440" y="5724629"/>
                <a:ext cx="1085911" cy="47166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r>
                  <a:rPr lang="en-US" sz="1000" dirty="0"/>
                  <a:t>s</a:t>
                </a:r>
                <a:endParaRPr lang="en-US" sz="1000" dirty="0" smtClean="0"/>
              </a:p>
            </p:txBody>
          </p:sp>
          <p:sp>
            <p:nvSpPr>
              <p:cNvPr id="52" name="Multidocument 51"/>
              <p:cNvSpPr/>
              <p:nvPr/>
            </p:nvSpPr>
            <p:spPr>
              <a:xfrm>
                <a:off x="1397464" y="1972771"/>
                <a:ext cx="1089887" cy="472272"/>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Participants</a:t>
                </a:r>
                <a:endParaRPr lang="en-US" sz="1000" dirty="0"/>
              </a:p>
            </p:txBody>
          </p:sp>
          <p:sp>
            <p:nvSpPr>
              <p:cNvPr id="53" name="Document 52"/>
              <p:cNvSpPr/>
              <p:nvPr/>
            </p:nvSpPr>
            <p:spPr>
              <a:xfrm>
                <a:off x="1397466" y="3841819"/>
                <a:ext cx="1089887" cy="47166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t>Corefence</a:t>
                </a:r>
                <a:r>
                  <a:rPr lang="en-US" sz="1000" dirty="0" smtClean="0"/>
                  <a:t> Chains</a:t>
                </a:r>
                <a:endParaRPr lang="en-US" sz="1000" dirty="0"/>
              </a:p>
            </p:txBody>
          </p:sp>
          <p:sp>
            <p:nvSpPr>
              <p:cNvPr id="54" name="Process 53"/>
              <p:cNvSpPr/>
              <p:nvPr/>
            </p:nvSpPr>
            <p:spPr>
              <a:xfrm>
                <a:off x="1399849" y="4649699"/>
                <a:ext cx="1087502"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3: </a:t>
                </a:r>
              </a:p>
              <a:p>
                <a:pPr algn="ctr"/>
                <a:r>
                  <a:rPr lang="en-US" sz="1000" dirty="0" smtClean="0"/>
                  <a:t>Mental State Extraction</a:t>
                </a:r>
                <a:endParaRPr lang="en-US" sz="1000" dirty="0"/>
              </a:p>
            </p:txBody>
          </p:sp>
          <p:cxnSp>
            <p:nvCxnSpPr>
              <p:cNvPr id="55" name="Straight Arrow Connector 54"/>
              <p:cNvCxnSpPr>
                <a:stCxn id="60" idx="2"/>
                <a:endCxn id="53" idx="0"/>
              </p:cNvCxnSpPr>
              <p:nvPr/>
            </p:nvCxnSpPr>
            <p:spPr>
              <a:xfrm rot="16200000" flipH="1">
                <a:off x="1753476" y="3652885"/>
                <a:ext cx="376278" cy="1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3" idx="2"/>
                <a:endCxn id="54" idx="0"/>
              </p:cNvCxnSpPr>
              <p:nvPr/>
            </p:nvCxnSpPr>
            <p:spPr>
              <a:xfrm rot="16200000" flipH="1">
                <a:off x="1759306" y="4465405"/>
                <a:ext cx="367398" cy="11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Process 56"/>
              <p:cNvSpPr/>
              <p:nvPr/>
            </p:nvSpPr>
            <p:spPr>
              <a:xfrm>
                <a:off x="1397465" y="936356"/>
                <a:ext cx="1089886"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1: Participants Identification</a:t>
                </a:r>
              </a:p>
            </p:txBody>
          </p:sp>
          <p:cxnSp>
            <p:nvCxnSpPr>
              <p:cNvPr id="58" name="Straight Arrow Connector 57"/>
              <p:cNvCxnSpPr>
                <a:stCxn id="57" idx="2"/>
              </p:cNvCxnSpPr>
              <p:nvPr/>
            </p:nvCxnSpPr>
            <p:spPr>
              <a:xfrm rot="16200000" flipH="1">
                <a:off x="1783381" y="1798031"/>
                <a:ext cx="320043" cy="1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60" idx="0"/>
              </p:cNvCxnSpPr>
              <p:nvPr/>
            </p:nvCxnSpPr>
            <p:spPr>
              <a:xfrm rot="5400000">
                <a:off x="1763403" y="2581897"/>
                <a:ext cx="358414" cy="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Process 59"/>
              <p:cNvSpPr/>
              <p:nvPr/>
            </p:nvSpPr>
            <p:spPr>
              <a:xfrm>
                <a:off x="1394289" y="2762893"/>
                <a:ext cx="1093062"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2: </a:t>
                </a:r>
                <a:r>
                  <a:rPr lang="en-US" sz="1000" dirty="0" err="1" smtClean="0"/>
                  <a:t>Corefence</a:t>
                </a:r>
                <a:r>
                  <a:rPr lang="en-US" sz="1000" dirty="0" smtClean="0"/>
                  <a:t> Resolution</a:t>
                </a:r>
                <a:endParaRPr lang="en-US" sz="1000" dirty="0"/>
              </a:p>
            </p:txBody>
          </p:sp>
        </p:grpSp>
      </p:grpSp>
      <p:grpSp>
        <p:nvGrpSpPr>
          <p:cNvPr id="67" name="Group 66"/>
          <p:cNvGrpSpPr/>
          <p:nvPr/>
        </p:nvGrpSpPr>
        <p:grpSpPr>
          <a:xfrm>
            <a:off x="2799261" y="4717618"/>
            <a:ext cx="5457114" cy="1665489"/>
            <a:chOff x="2799261" y="4717618"/>
            <a:chExt cx="5457114" cy="1665489"/>
          </a:xfrm>
        </p:grpSpPr>
        <p:sp>
          <p:nvSpPr>
            <p:cNvPr id="39" name="Down Arrow 38"/>
            <p:cNvSpPr/>
            <p:nvPr/>
          </p:nvSpPr>
          <p:spPr>
            <a:xfrm rot="5400000" flipV="1">
              <a:off x="2920284" y="5569507"/>
              <a:ext cx="158754" cy="40079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0" name="Group 67"/>
            <p:cNvGrpSpPr/>
            <p:nvPr/>
          </p:nvGrpSpPr>
          <p:grpSpPr>
            <a:xfrm>
              <a:off x="3352459" y="4717618"/>
              <a:ext cx="4903916" cy="1665489"/>
              <a:chOff x="3183916" y="4892779"/>
              <a:chExt cx="4903916" cy="1665489"/>
            </a:xfrm>
          </p:grpSpPr>
          <p:pic>
            <p:nvPicPr>
              <p:cNvPr id="43" name="Picture 42" descr="example-deps.png"/>
              <p:cNvPicPr>
                <a:picLocks noChangeAspect="1"/>
              </p:cNvPicPr>
              <p:nvPr/>
            </p:nvPicPr>
            <p:blipFill>
              <a:blip r:embed="rId3"/>
              <a:srcRect r="44995"/>
              <a:stretch>
                <a:fillRect/>
              </a:stretch>
            </p:blipFill>
            <p:spPr>
              <a:xfrm>
                <a:off x="3183916" y="4892779"/>
                <a:ext cx="4903916" cy="1663700"/>
              </a:xfrm>
              <a:prstGeom prst="rect">
                <a:avLst/>
              </a:prstGeom>
              <a:ln>
                <a:noFill/>
              </a:ln>
              <a:effectLst>
                <a:outerShdw blurRad="292100" dist="139700" dir="2700000" algn="tl" rotWithShape="0">
                  <a:srgbClr val="333333">
                    <a:alpha val="65000"/>
                  </a:srgbClr>
                </a:outerShdw>
              </a:effectLst>
            </p:spPr>
          </p:pic>
          <p:sp>
            <p:nvSpPr>
              <p:cNvPr id="44" name="Rectangle 43"/>
              <p:cNvSpPr/>
              <p:nvPr/>
            </p:nvSpPr>
            <p:spPr>
              <a:xfrm>
                <a:off x="4998254" y="6293092"/>
                <a:ext cx="640080" cy="265176"/>
              </a:xfrm>
              <a:prstGeom prst="rect">
                <a:avLst/>
              </a:prstGeom>
              <a:solidFill>
                <a:srgbClr val="FFFF00">
                  <a:alpha val="20000"/>
                </a:srgbClr>
              </a:solid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2799260" y="3118387"/>
            <a:ext cx="5477070" cy="1296652"/>
            <a:chOff x="2799260" y="3118387"/>
            <a:chExt cx="5477070" cy="1296652"/>
          </a:xfrm>
        </p:grpSpPr>
        <p:pic>
          <p:nvPicPr>
            <p:cNvPr id="37" name="Picture 36" descr="example-coref.png"/>
            <p:cNvPicPr>
              <a:picLocks noChangeAspect="1"/>
            </p:cNvPicPr>
            <p:nvPr/>
          </p:nvPicPr>
          <p:blipFill>
            <a:blip r:embed="rId4"/>
            <a:srcRect r="44824"/>
            <a:stretch>
              <a:fillRect/>
            </a:stretch>
          </p:blipFill>
          <p:spPr>
            <a:xfrm>
              <a:off x="3352459" y="3118387"/>
              <a:ext cx="4923871" cy="1296652"/>
            </a:xfrm>
            <a:prstGeom prst="rect">
              <a:avLst/>
            </a:prstGeom>
            <a:ln>
              <a:noFill/>
            </a:ln>
            <a:effectLst>
              <a:outerShdw blurRad="292100" dist="139700" dir="2700000" algn="tl" rotWithShape="0">
                <a:srgbClr val="333333">
                  <a:alpha val="65000"/>
                </a:srgbClr>
              </a:outerShdw>
            </a:effectLst>
          </p:spPr>
        </p:pic>
        <p:sp>
          <p:nvSpPr>
            <p:cNvPr id="41" name="Down Arrow 40"/>
            <p:cNvSpPr/>
            <p:nvPr/>
          </p:nvSpPr>
          <p:spPr>
            <a:xfrm rot="5400000" flipV="1">
              <a:off x="2920283" y="3690415"/>
              <a:ext cx="158754" cy="40079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65" name="Group 64"/>
          <p:cNvGrpSpPr/>
          <p:nvPr/>
        </p:nvGrpSpPr>
        <p:grpSpPr>
          <a:xfrm>
            <a:off x="2799261" y="1125284"/>
            <a:ext cx="5457113" cy="1663699"/>
            <a:chOff x="2799261" y="1125284"/>
            <a:chExt cx="5457113" cy="1663699"/>
          </a:xfrm>
        </p:grpSpPr>
        <p:grpSp>
          <p:nvGrpSpPr>
            <p:cNvPr id="38" name="Group 66"/>
            <p:cNvGrpSpPr/>
            <p:nvPr/>
          </p:nvGrpSpPr>
          <p:grpSpPr>
            <a:xfrm>
              <a:off x="3352458" y="1125284"/>
              <a:ext cx="4903916" cy="1663699"/>
              <a:chOff x="3183916" y="1646926"/>
              <a:chExt cx="3426001" cy="1162302"/>
            </a:xfrm>
          </p:grpSpPr>
          <p:pic>
            <p:nvPicPr>
              <p:cNvPr id="45" name="Picture 44" descr="example-deps.png"/>
              <p:cNvPicPr>
                <a:picLocks noChangeAspect="1"/>
              </p:cNvPicPr>
              <p:nvPr/>
            </p:nvPicPr>
            <p:blipFill>
              <a:blip r:embed="rId3"/>
              <a:srcRect r="44995"/>
              <a:stretch>
                <a:fillRect/>
              </a:stretch>
            </p:blipFill>
            <p:spPr>
              <a:xfrm>
                <a:off x="3183916" y="1646926"/>
                <a:ext cx="3426001" cy="1162302"/>
              </a:xfrm>
              <a:prstGeom prst="rect">
                <a:avLst/>
              </a:prstGeom>
              <a:ln>
                <a:noFill/>
              </a:ln>
              <a:effectLst>
                <a:outerShdw blurRad="292100" dist="139700" dir="2700000" algn="tl" rotWithShape="0">
                  <a:srgbClr val="333333">
                    <a:alpha val="65000"/>
                  </a:srgbClr>
                </a:outerShdw>
              </a:effectLst>
            </p:spPr>
          </p:pic>
          <p:sp>
            <p:nvSpPr>
              <p:cNvPr id="46" name="Rectangle 45"/>
              <p:cNvSpPr/>
              <p:nvPr/>
            </p:nvSpPr>
            <p:spPr>
              <a:xfrm>
                <a:off x="3693394" y="2030053"/>
                <a:ext cx="447176" cy="182880"/>
              </a:xfrm>
              <a:prstGeom prst="rect">
                <a:avLst/>
              </a:prstGeom>
              <a:solidFill>
                <a:srgbClr val="FFFF00">
                  <a:alpha val="2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775105" y="2030053"/>
                <a:ext cx="370517" cy="182880"/>
              </a:xfrm>
              <a:prstGeom prst="rect">
                <a:avLst/>
              </a:prstGeom>
              <a:solidFill>
                <a:srgbClr val="FFFF00">
                  <a:alpha val="2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Down Arrow 41"/>
            <p:cNvSpPr/>
            <p:nvPr/>
          </p:nvSpPr>
          <p:spPr>
            <a:xfrm rot="5400000" flipV="1">
              <a:off x="2920283" y="1752523"/>
              <a:ext cx="158754" cy="40079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32" name="Group 31"/>
          <p:cNvGrpSpPr/>
          <p:nvPr/>
        </p:nvGrpSpPr>
        <p:grpSpPr>
          <a:xfrm>
            <a:off x="6424669" y="82076"/>
            <a:ext cx="2344949" cy="274320"/>
            <a:chOff x="6424669" y="82076"/>
            <a:chExt cx="2344949" cy="274320"/>
          </a:xfrm>
        </p:grpSpPr>
        <p:pic>
          <p:nvPicPr>
            <p:cNvPr id="33" name="Picture 32"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1" name="Picture 60" descr="methodology.jpg">
              <a:hlinkClick r:id="rId7" action="ppaction://hlinksldjump"/>
            </p:cNvPr>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62" name="Picture 61"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3" name="Picture 62" descr="data.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4" name="Picture 63"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24</a:t>
            </a:fld>
            <a:endParaRPr lang="en-US" dirty="0"/>
          </a:p>
        </p:txBody>
      </p:sp>
      <p:grpSp>
        <p:nvGrpSpPr>
          <p:cNvPr id="7" name="Group 6"/>
          <p:cNvGrpSpPr/>
          <p:nvPr/>
        </p:nvGrpSpPr>
        <p:grpSpPr>
          <a:xfrm>
            <a:off x="1855078" y="1768638"/>
            <a:ext cx="5433844" cy="4220682"/>
            <a:chOff x="1855078" y="1768638"/>
            <a:chExt cx="5433844" cy="4220682"/>
          </a:xfrm>
        </p:grpSpPr>
        <p:grpSp>
          <p:nvGrpSpPr>
            <p:cNvPr id="8" name="Group 20"/>
            <p:cNvGrpSpPr/>
            <p:nvPr/>
          </p:nvGrpSpPr>
          <p:grpSpPr>
            <a:xfrm>
              <a:off x="1855078" y="1768638"/>
              <a:ext cx="4491872" cy="523407"/>
              <a:chOff x="1468146" y="2248044"/>
              <a:chExt cx="4491872" cy="523407"/>
            </a:xfrm>
          </p:grpSpPr>
          <p:pic>
            <p:nvPicPr>
              <p:cNvPr id="21" name="Picture 20" descr="problem.jpg">
                <a:hlinkClick r:id="rId3" action="ppaction://hlinksldjump"/>
              </p:cNvPr>
              <p:cNvPicPr>
                <a:picLocks noChangeAspect="1"/>
              </p:cNvPicPr>
              <p:nvPr/>
            </p:nvPicPr>
            <p:blipFill>
              <a:blip r:embed="rId4">
                <a:duotone>
                  <a:prstClr val="black"/>
                  <a:schemeClr val="accent1">
                    <a:tint val="45000"/>
                    <a:satMod val="400000"/>
                  </a:schemeClr>
                </a:duotone>
              </a:blip>
              <a:stretch>
                <a:fillRect/>
              </a:stretch>
            </p:blipFill>
            <p:spPr>
              <a:xfrm>
                <a:off x="1468146" y="224804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22" name="TextBox 21"/>
              <p:cNvSpPr txBox="1"/>
              <p:nvPr/>
            </p:nvSpPr>
            <p:spPr>
              <a:xfrm>
                <a:off x="2331507" y="2248231"/>
                <a:ext cx="3628511" cy="523220"/>
              </a:xfrm>
              <a:prstGeom prst="rect">
                <a:avLst/>
              </a:prstGeom>
              <a:noFill/>
            </p:spPr>
            <p:txBody>
              <a:bodyPr wrap="none" rtlCol="0">
                <a:spAutoFit/>
              </a:bodyPr>
              <a:lstStyle/>
              <a:p>
                <a:r>
                  <a:rPr lang="en-US" sz="2800" b="1" dirty="0" smtClean="0">
                    <a:solidFill>
                      <a:srgbClr val="D9D9D9"/>
                    </a:solidFill>
                    <a:latin typeface="+mj-lt"/>
                  </a:rPr>
                  <a:t>Defining the Problem</a:t>
                </a:r>
                <a:endParaRPr lang="en-US" sz="2800" b="1" dirty="0">
                  <a:solidFill>
                    <a:srgbClr val="D9D9D9"/>
                  </a:solidFill>
                  <a:latin typeface="+mj-lt"/>
                </a:endParaRPr>
              </a:p>
            </p:txBody>
          </p:sp>
        </p:grpSp>
        <p:grpSp>
          <p:nvGrpSpPr>
            <p:cNvPr id="9" name="Group 21"/>
            <p:cNvGrpSpPr/>
            <p:nvPr/>
          </p:nvGrpSpPr>
          <p:grpSpPr>
            <a:xfrm>
              <a:off x="1855078" y="2693097"/>
              <a:ext cx="2202189" cy="523407"/>
              <a:chOff x="1468146" y="2955334"/>
              <a:chExt cx="2202189" cy="523407"/>
            </a:xfrm>
          </p:grpSpPr>
          <p:pic>
            <p:nvPicPr>
              <p:cNvPr id="19" name="Picture 18" descr="methodology.jpg">
                <a:hlinkClick r:id="rId5" action="ppaction://hlinksldjump"/>
              </p:cNvPr>
              <p:cNvPicPr>
                <a:picLocks noChangeAspect="1"/>
              </p:cNvPicPr>
              <p:nvPr/>
            </p:nvPicPr>
            <p:blipFill>
              <a:blip r:embed="rId6">
                <a:duotone>
                  <a:prstClr val="black"/>
                  <a:schemeClr val="accent1">
                    <a:tint val="45000"/>
                    <a:satMod val="400000"/>
                  </a:schemeClr>
                </a:duotone>
              </a:blip>
              <a:srcRect l="6134" t="3270" r="8435" b="17850"/>
              <a:stretch>
                <a:fillRect/>
              </a:stretch>
            </p:blipFill>
            <p:spPr>
              <a:xfrm>
                <a:off x="1468146" y="295533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20" name="TextBox 19"/>
              <p:cNvSpPr txBox="1"/>
              <p:nvPr/>
            </p:nvSpPr>
            <p:spPr>
              <a:xfrm>
                <a:off x="2331507" y="2955521"/>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Models</a:t>
                </a:r>
                <a:endParaRPr lang="en-US" sz="2800" b="1" dirty="0">
                  <a:solidFill>
                    <a:schemeClr val="bg1">
                      <a:lumMod val="85000"/>
                    </a:schemeClr>
                  </a:solidFill>
                  <a:latin typeface="+mj-lt"/>
                </a:endParaRPr>
              </a:p>
            </p:txBody>
          </p:sp>
        </p:grpSp>
        <p:grpSp>
          <p:nvGrpSpPr>
            <p:cNvPr id="10" name="Group 22"/>
            <p:cNvGrpSpPr/>
            <p:nvPr/>
          </p:nvGrpSpPr>
          <p:grpSpPr>
            <a:xfrm>
              <a:off x="1855078" y="4541828"/>
              <a:ext cx="2202190" cy="523220"/>
              <a:chOff x="1468145" y="3879340"/>
              <a:chExt cx="2202190" cy="523220"/>
            </a:xfrm>
          </p:grpSpPr>
          <p:pic>
            <p:nvPicPr>
              <p:cNvPr id="17" name="Picture 16" descr="data.jpg">
                <a:hlinkClick r:id="rId7" action="ppaction://hlinksldjump"/>
              </p:cNvPr>
              <p:cNvPicPr>
                <a:picLocks noChangeAspect="1"/>
              </p:cNvPicPr>
              <p:nvPr/>
            </p:nvPicPr>
            <p:blipFill>
              <a:blip r:embed="rId8">
                <a:duotone>
                  <a:prstClr val="black"/>
                  <a:schemeClr val="accent1">
                    <a:tint val="45000"/>
                    <a:satMod val="400000"/>
                  </a:schemeClr>
                </a:duotone>
              </a:blip>
              <a:srcRect t="4292" b="11712"/>
              <a:stretch>
                <a:fillRect/>
              </a:stretch>
            </p:blipFill>
            <p:spPr>
              <a:xfrm>
                <a:off x="1468145" y="3879340"/>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8" name="TextBox 17"/>
              <p:cNvSpPr txBox="1"/>
              <p:nvPr/>
            </p:nvSpPr>
            <p:spPr>
              <a:xfrm>
                <a:off x="2331507" y="3879340"/>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Results</a:t>
                </a:r>
              </a:p>
            </p:txBody>
          </p:sp>
        </p:grpSp>
        <p:grpSp>
          <p:nvGrpSpPr>
            <p:cNvPr id="11" name="Group 23"/>
            <p:cNvGrpSpPr/>
            <p:nvPr/>
          </p:nvGrpSpPr>
          <p:grpSpPr>
            <a:xfrm>
              <a:off x="1855079" y="3617556"/>
              <a:ext cx="4677225" cy="523220"/>
              <a:chOff x="1468147" y="4803159"/>
              <a:chExt cx="4677225" cy="523220"/>
            </a:xfrm>
          </p:grpSpPr>
          <p:pic>
            <p:nvPicPr>
              <p:cNvPr id="15" name="Picture 14" descr="evaluation.jpg">
                <a:hlinkClick r:id="rId9" action="ppaction://hlinksldjump"/>
              </p:cNvPr>
              <p:cNvPicPr>
                <a:picLocks noChangeAspect="1"/>
              </p:cNvPicPr>
              <p:nvPr/>
            </p:nvPicPr>
            <p:blipFill>
              <a:blip r:embed="rId10"/>
              <a:srcRect l="8102" r="10580"/>
              <a:stretch>
                <a:fillRect/>
              </a:stretch>
            </p:blipFill>
            <p:spPr>
              <a:xfrm>
                <a:off x="1468147" y="4803159"/>
                <a:ext cx="567294" cy="523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2331507" y="4803159"/>
                <a:ext cx="3813865" cy="523220"/>
              </a:xfrm>
              <a:prstGeom prst="rect">
                <a:avLst/>
              </a:prstGeom>
              <a:noFill/>
            </p:spPr>
            <p:txBody>
              <a:bodyPr wrap="none" rtlCol="0">
                <a:spAutoFit/>
              </a:bodyPr>
              <a:lstStyle/>
              <a:p>
                <a:r>
                  <a:rPr lang="en-US" sz="2800" b="1" dirty="0" smtClean="0">
                    <a:solidFill>
                      <a:srgbClr val="514843"/>
                    </a:solidFill>
                    <a:latin typeface="+mj-lt"/>
                  </a:rPr>
                  <a:t>Performance Measures</a:t>
                </a:r>
              </a:p>
            </p:txBody>
          </p:sp>
        </p:grpSp>
        <p:grpSp>
          <p:nvGrpSpPr>
            <p:cNvPr id="12" name="Group 26"/>
            <p:cNvGrpSpPr/>
            <p:nvPr/>
          </p:nvGrpSpPr>
          <p:grpSpPr>
            <a:xfrm>
              <a:off x="1855078" y="5466100"/>
              <a:ext cx="5433844" cy="523220"/>
              <a:chOff x="1468145" y="5548144"/>
              <a:chExt cx="5433844" cy="523220"/>
            </a:xfrm>
          </p:grpSpPr>
          <p:pic>
            <p:nvPicPr>
              <p:cNvPr id="13" name="Picture 12" descr="books.jpg">
                <a:hlinkClick r:id="rId11" action="ppaction://hlinksldjump"/>
              </p:cNvPr>
              <p:cNvPicPr>
                <a:picLocks noChangeAspect="1"/>
              </p:cNvPicPr>
              <p:nvPr/>
            </p:nvPicPr>
            <p:blipFill>
              <a:blip r:embed="rId12">
                <a:duotone>
                  <a:prstClr val="black"/>
                  <a:schemeClr val="accent1">
                    <a:tint val="45000"/>
                    <a:satMod val="400000"/>
                  </a:schemeClr>
                </a:duotone>
              </a:blip>
              <a:srcRect t="5691" b="5691"/>
              <a:stretch>
                <a:fillRect/>
              </a:stretch>
            </p:blipFill>
            <p:spPr>
              <a:xfrm>
                <a:off x="1468145" y="5548144"/>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4" name="TextBox 13"/>
              <p:cNvSpPr txBox="1"/>
              <p:nvPr/>
            </p:nvSpPr>
            <p:spPr>
              <a:xfrm>
                <a:off x="2331507" y="5548144"/>
                <a:ext cx="4570482" cy="523220"/>
              </a:xfrm>
              <a:prstGeom prst="rect">
                <a:avLst/>
              </a:prstGeom>
              <a:noFill/>
            </p:spPr>
            <p:txBody>
              <a:bodyPr wrap="none" rtlCol="0">
                <a:spAutoFit/>
              </a:bodyPr>
              <a:lstStyle/>
              <a:p>
                <a:r>
                  <a:rPr lang="en-US" sz="2800" b="1" dirty="0" smtClean="0">
                    <a:solidFill>
                      <a:schemeClr val="bg1">
                        <a:lumMod val="85000"/>
                      </a:schemeClr>
                    </a:solidFill>
                    <a:latin typeface="+mj-lt"/>
                    <a:cs typeface="Euphemia (Body)"/>
                  </a:rPr>
                  <a:t>Conclusions / Future Work</a:t>
                </a:r>
              </a:p>
            </p:txBody>
          </p:sp>
        </p:grpSp>
      </p:gr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smtClean="0"/>
              <a:t>New task </a:t>
            </a:r>
            <a:r>
              <a:rPr lang="en-US" dirty="0" err="1" smtClean="0">
                <a:sym typeface="Wingdings"/>
              </a:rPr>
              <a:t></a:t>
            </a:r>
            <a:r>
              <a:rPr lang="en-US" dirty="0" smtClean="0">
                <a:sym typeface="Wingdings"/>
              </a:rPr>
              <a:t> No standard performance measure</a:t>
            </a:r>
            <a:endParaRPr lang="en-US" dirty="0" smtClean="0"/>
          </a:p>
          <a:p>
            <a:r>
              <a:rPr lang="en-US" dirty="0" smtClean="0"/>
              <a:t>Compare two normalized distributions over mental states.</a:t>
            </a:r>
          </a:p>
          <a:p>
            <a:r>
              <a:rPr lang="en-US" dirty="0" smtClean="0"/>
              <a:t>Similarity of </a:t>
            </a:r>
            <a:r>
              <a:rPr lang="en-US" b="1" dirty="0" smtClean="0"/>
              <a:t>distribution shapes</a:t>
            </a:r>
          </a:p>
          <a:p>
            <a:pPr lvl="1"/>
            <a:r>
              <a:rPr lang="en-US" dirty="0" smtClean="0"/>
              <a:t>A good measure must account for the similarity between the shapes of the two distributions (i.e., ratios between weights)</a:t>
            </a:r>
          </a:p>
          <a:p>
            <a:r>
              <a:rPr lang="en-US" dirty="0" smtClean="0"/>
              <a:t>Semantic similarity of </a:t>
            </a:r>
            <a:r>
              <a:rPr lang="en-US" b="1" dirty="0" smtClean="0"/>
              <a:t>distribution elements</a:t>
            </a:r>
          </a:p>
          <a:p>
            <a:pPr lvl="1"/>
            <a:r>
              <a:rPr lang="en-US" dirty="0" smtClean="0"/>
              <a:t>A good measure must allow for semantic comparisons at the level of distribution elements (i.e., recognize that irate and angry are similar)</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25</a:t>
            </a:fld>
            <a:endParaRPr lang="en-US" dirty="0"/>
          </a:p>
        </p:txBody>
      </p:sp>
      <p:grpSp>
        <p:nvGrpSpPr>
          <p:cNvPr id="8" name="Group 7"/>
          <p:cNvGrpSpPr/>
          <p:nvPr/>
        </p:nvGrpSpPr>
        <p:grpSpPr>
          <a:xfrm>
            <a:off x="6424669" y="82076"/>
            <a:ext cx="2344949" cy="274320"/>
            <a:chOff x="6424669" y="82076"/>
            <a:chExt cx="2344949" cy="274320"/>
          </a:xfrm>
        </p:grpSpPr>
        <p:pic>
          <p:nvPicPr>
            <p:cNvPr id="9" name="Picture 8"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a:hlinkClick r:id="rId7" action="ppaction://hlinksldjump"/>
            </p:cNvPr>
            <p:cNvPicPr>
              <a:picLocks noChangeAspect="1"/>
            </p:cNvPicPr>
            <p:nvPr/>
          </p:nvPicPr>
          <p:blipFill>
            <a:blip r:embed="rId8">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2" name="Picture 11"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4" name="Picture 13" descr="metric-examples.pdf"/>
          <p:cNvPicPr>
            <a:picLocks noChangeAspect="1"/>
          </p:cNvPicPr>
          <p:nvPr/>
        </p:nvPicPr>
        <mc:AlternateContent xmlns:ma="http://schemas.microsoft.com/office/mac/drawingml/2008/main">
          <mc:Choice Requires="ma">
            <p:blipFill>
              <a:blip r:embed="rId1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tretch>
                <a:fillRect/>
              </a:stretch>
            </p:blipFill>
          </mc:Fallback>
        </mc:AlternateContent>
        <p:spPr>
          <a:xfrm>
            <a:off x="1453953" y="4770795"/>
            <a:ext cx="6236095" cy="79740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Distribution Similarity Measures</a:t>
            </a:r>
            <a:endParaRPr lang="en-US" dirty="0"/>
          </a:p>
        </p:txBody>
      </p:sp>
      <p:sp>
        <p:nvSpPr>
          <p:cNvPr id="7" name="Content Placeholder 6"/>
          <p:cNvSpPr>
            <a:spLocks noGrp="1"/>
          </p:cNvSpPr>
          <p:nvPr>
            <p:ph idx="1"/>
          </p:nvPr>
        </p:nvSpPr>
        <p:spPr/>
        <p:txBody>
          <a:bodyPr>
            <a:normAutofit fontScale="92500" lnSpcReduction="10000"/>
          </a:bodyPr>
          <a:lstStyle/>
          <a:p>
            <a:r>
              <a:rPr lang="en-US" dirty="0" smtClean="0"/>
              <a:t>Many known methods for comparing distributions (</a:t>
            </a:r>
            <a:r>
              <a:rPr lang="en-US" dirty="0" err="1" smtClean="0"/>
              <a:t>Rubner</a:t>
            </a:r>
            <a:r>
              <a:rPr lang="en-US" dirty="0" smtClean="0"/>
              <a:t> 2000)</a:t>
            </a:r>
          </a:p>
          <a:p>
            <a:r>
              <a:rPr lang="en-US" dirty="0" err="1" smtClean="0"/>
              <a:t>Kullback-Leibler</a:t>
            </a:r>
            <a:r>
              <a:rPr lang="en-US" dirty="0" smtClean="0"/>
              <a:t> divergence</a:t>
            </a:r>
          </a:p>
          <a:p>
            <a:endParaRPr lang="en-US" dirty="0" smtClean="0"/>
          </a:p>
          <a:p>
            <a:r>
              <a:rPr lang="en-US" dirty="0" smtClean="0"/>
              <a:t>Jeffrey divergence</a:t>
            </a:r>
          </a:p>
          <a:p>
            <a:endParaRPr lang="en-US" dirty="0" smtClean="0"/>
          </a:p>
          <a:p>
            <a:r>
              <a:rPr lang="en-US" dirty="0" smtClean="0"/>
              <a:t>χ</a:t>
            </a:r>
            <a:r>
              <a:rPr lang="en-US" baseline="30000" dirty="0" smtClean="0"/>
              <a:t>2</a:t>
            </a:r>
            <a:r>
              <a:rPr lang="en-US" dirty="0" smtClean="0"/>
              <a:t> statistics</a:t>
            </a:r>
          </a:p>
          <a:p>
            <a:endParaRPr lang="en-US" dirty="0" smtClean="0"/>
          </a:p>
          <a:p>
            <a:r>
              <a:rPr lang="en-US" dirty="0" smtClean="0"/>
              <a:t>Earth Mover’s Distance (EMD)</a:t>
            </a:r>
          </a:p>
          <a:p>
            <a:pPr lvl="1"/>
            <a:r>
              <a:rPr lang="en-US" dirty="0" smtClean="0"/>
              <a:t>Given two collections of dirt piles, EMD measures the least amount of work needed to rearrange the dirt piles of one collection to match the other.</a:t>
            </a:r>
          </a:p>
          <a:p>
            <a:pPr lvl="1"/>
            <a:r>
              <a:rPr lang="en-US" dirty="0" smtClean="0"/>
              <a:t>Provide different costs for moving a unit of dirt between different piles.</a:t>
            </a:r>
          </a:p>
          <a:p>
            <a:pPr lvl="1"/>
            <a:r>
              <a:rPr lang="en-US" dirty="0" smtClean="0"/>
              <a:t>Finds optimal solution in super-cubic time.</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26</a:t>
            </a:fld>
            <a:endParaRPr lang="en-US" dirty="0"/>
          </a:p>
        </p:txBody>
      </p:sp>
      <p:pic>
        <p:nvPicPr>
          <p:cNvPr id="12" name="Picture 11"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446757" y="2437150"/>
            <a:ext cx="3022600" cy="546100"/>
          </a:xfrm>
          <a:prstGeom prst="rect">
            <a:avLst/>
          </a:prstGeom>
        </p:spPr>
      </p:pic>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6499636" y="3370215"/>
            <a:ext cx="1854200" cy="444500"/>
          </a:xfrm>
          <a:prstGeom prst="rect">
            <a:avLst/>
          </a:prstGeom>
        </p:spPr>
      </p:pic>
      <p:pic>
        <p:nvPicPr>
          <p:cNvPr id="14" name="Picture 13" descr="latex-image-1.pdf"/>
          <p:cNvPicPr>
            <a:picLocks noChangeAspect="1"/>
          </p:cNvPicPr>
          <p:nvPr/>
        </p:nvPicPr>
        <mc:AlternateContent xmlns:ma="http://schemas.microsoft.com/office/mac/drawingml/2008/main">
          <mc:Choice Requires="ma">
            <p:blipFill>
              <a:blip r:embed="rId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8"/>
              <a:stretch>
                <a:fillRect/>
              </a:stretch>
            </p:blipFill>
          </mc:Fallback>
        </mc:AlternateContent>
        <p:spPr>
          <a:xfrm>
            <a:off x="2554707" y="4164735"/>
            <a:ext cx="2806700" cy="558800"/>
          </a:xfrm>
          <a:prstGeom prst="rect">
            <a:avLst/>
          </a:prstGeom>
        </p:spPr>
      </p:pic>
      <p:pic>
        <p:nvPicPr>
          <p:cNvPr id="15" name="Picture 14" descr="latex-image-1.pdf"/>
          <p:cNvPicPr>
            <a:picLocks noChangeAspect="1"/>
          </p:cNvPicPr>
          <p:nvPr/>
        </p:nvPicPr>
        <mc:AlternateContent xmlns:ma="http://schemas.microsoft.com/office/mac/drawingml/2008/main">
          <mc:Choice Requires="ma">
            <p:blipFill>
              <a:blip r:embed="rId9"/>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0"/>
              <a:stretch>
                <a:fillRect/>
              </a:stretch>
            </p:blipFill>
          </mc:Fallback>
        </mc:AlternateContent>
        <p:spPr>
          <a:xfrm>
            <a:off x="1614907" y="3381375"/>
            <a:ext cx="4686300" cy="546100"/>
          </a:xfrm>
          <a:prstGeom prst="rect">
            <a:avLst/>
          </a:prstGeom>
        </p:spPr>
      </p:pic>
      <p:grpSp>
        <p:nvGrpSpPr>
          <p:cNvPr id="16" name="Group 15"/>
          <p:cNvGrpSpPr/>
          <p:nvPr/>
        </p:nvGrpSpPr>
        <p:grpSpPr>
          <a:xfrm>
            <a:off x="6424669" y="82076"/>
            <a:ext cx="2344949" cy="274320"/>
            <a:chOff x="6424669" y="82076"/>
            <a:chExt cx="2344949" cy="274320"/>
          </a:xfrm>
        </p:grpSpPr>
        <p:pic>
          <p:nvPicPr>
            <p:cNvPr id="17" name="Picture 16" descr="problem.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methodology.jpg">
              <a:hlinkClick r:id="rId13" action="ppaction://hlinksldjump"/>
            </p:cNvPr>
            <p:cNvPicPr>
              <a:picLocks noChangeAspect="1"/>
            </p:cNvPicPr>
            <p:nvPr/>
          </p:nvPicPr>
          <p:blipFill>
            <a:blip r:embed="rId14">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evaluation.jpg">
              <a:hlinkClick r:id="rId15" action="ppaction://hlinksldjump"/>
            </p:cNvPr>
            <p:cNvPicPr>
              <a:picLocks noChangeAspect="1"/>
            </p:cNvPicPr>
            <p:nvPr/>
          </p:nvPicPr>
          <p:blipFill>
            <a:blip r:embed="rId16">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0" name="Picture 19" descr="data.jpg">
              <a:hlinkClick r:id="rId17" action="ppaction://hlinksldjump"/>
            </p:cNvPr>
            <p:cNvPicPr>
              <a:picLocks noChangeAspect="1"/>
            </p:cNvPicPr>
            <p:nvPr/>
          </p:nvPicPr>
          <p:blipFill>
            <a:blip r:embed="rId1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books.jpg">
              <a:hlinkClick r:id="rId19" action="ppaction://hlinksldjump"/>
            </p:cNvPr>
            <p:cNvPicPr>
              <a:picLocks noChangeAspect="1"/>
            </p:cNvPicPr>
            <p:nvPr/>
          </p:nvPicPr>
          <p:blipFill>
            <a:blip r:embed="rId20">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wipe(left)">
                                      <p:cBhvr>
                                        <p:cTn id="15" dur="500"/>
                                        <p:tgtEl>
                                          <p:spTgt spid="7">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wipe(left)">
                                      <p:cBhvr>
                                        <p:cTn id="18" dur="500"/>
                                        <p:tgtEl>
                                          <p:spTgt spid="7">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wipe(left)">
                                      <p:cBhvr>
                                        <p:cTn id="35" dur="500"/>
                                        <p:tgtEl>
                                          <p:spTgt spid="7">
                                            <p:txEl>
                                              <p:pRg st="7" end="7"/>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wipe(left)">
                                      <p:cBhvr>
                                        <p:cTn id="38" dur="500"/>
                                        <p:tgtEl>
                                          <p:spTgt spid="7">
                                            <p:txEl>
                                              <p:pRg st="8" end="8"/>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Effect transition="in" filter="wipe(left)">
                                      <p:cBhvr>
                                        <p:cTn id="41" dur="500"/>
                                        <p:tgtEl>
                                          <p:spTgt spid="7">
                                            <p:txEl>
                                              <p:pRg st="9" end="9"/>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
                                            <p:txEl>
                                              <p:pRg st="10" end="10"/>
                                            </p:txEl>
                                          </p:spTgt>
                                        </p:tgtEl>
                                        <p:attrNameLst>
                                          <p:attrName>style.visibility</p:attrName>
                                        </p:attrNameLst>
                                      </p:cBhvr>
                                      <p:to>
                                        <p:strVal val="visible"/>
                                      </p:to>
                                    </p:set>
                                    <p:animEffect transition="in" filter="wipe(left)">
                                      <p:cBhvr>
                                        <p:cTn id="44"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3" name="Content Placeholder 2"/>
          <p:cNvSpPr>
            <a:spLocks noGrp="1"/>
          </p:cNvSpPr>
          <p:nvPr>
            <p:ph idx="1"/>
          </p:nvPr>
        </p:nvSpPr>
        <p:spPr/>
        <p:txBody>
          <a:bodyPr/>
          <a:lstStyle/>
          <a:p>
            <a:r>
              <a:rPr lang="en-US" dirty="0" smtClean="0"/>
              <a:t>We start with the standard F</a:t>
            </a:r>
            <a:r>
              <a:rPr lang="en-US" baseline="-25000" dirty="0" smtClean="0"/>
              <a:t>1</a:t>
            </a:r>
            <a:r>
              <a:rPr lang="en-US" dirty="0" smtClean="0"/>
              <a:t> measure.</a:t>
            </a:r>
          </a:p>
          <a:p>
            <a:endParaRPr lang="en-US" dirty="0" smtClean="0"/>
          </a:p>
          <a:p>
            <a:r>
              <a:rPr lang="en-US" dirty="0" smtClean="0"/>
              <a:t>Generalize the formulas to address our criteria.</a:t>
            </a:r>
          </a:p>
          <a:p>
            <a:endParaRPr lang="en-US" dirty="0" smtClean="0"/>
          </a:p>
          <a:p>
            <a:endParaRPr lang="en-US" dirty="0" smtClean="0"/>
          </a:p>
          <a:p>
            <a:endParaRPr lang="en-US" sz="1600" dirty="0" smtClean="0"/>
          </a:p>
          <a:p>
            <a:r>
              <a:rPr lang="en-US" dirty="0" smtClean="0"/>
              <a:t>Address greedy problem of WSA-F</a:t>
            </a:r>
            <a:r>
              <a:rPr lang="en-US" baseline="-25000" dirty="0" smtClean="0"/>
              <a:t>1</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27</a:t>
            </a:fld>
            <a:endParaRPr lang="en-US" dirty="0"/>
          </a:p>
        </p:txBody>
      </p:sp>
      <p:pic>
        <p:nvPicPr>
          <p:cNvPr id="8" name="Picture 7"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924050" y="2046288"/>
            <a:ext cx="5295900" cy="431800"/>
          </a:xfrm>
          <a:prstGeom prst="rect">
            <a:avLst/>
          </a:prstGeom>
        </p:spPr>
      </p:pic>
      <p:grpSp>
        <p:nvGrpSpPr>
          <p:cNvPr id="26" name="Group 25"/>
          <p:cNvGrpSpPr/>
          <p:nvPr/>
        </p:nvGrpSpPr>
        <p:grpSpPr>
          <a:xfrm>
            <a:off x="2393950" y="5047284"/>
            <a:ext cx="3886200" cy="913779"/>
            <a:chOff x="2393950" y="5047284"/>
            <a:chExt cx="3886200" cy="913779"/>
          </a:xfrm>
        </p:grpSpPr>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3111500" y="5047284"/>
              <a:ext cx="2921000" cy="190500"/>
            </a:xfrm>
            <a:prstGeom prst="rect">
              <a:avLst/>
            </a:prstGeom>
          </p:spPr>
        </p:pic>
        <p:pic>
          <p:nvPicPr>
            <p:cNvPr id="17" name="Picture 16" descr="latex-image-1.pdf"/>
            <p:cNvPicPr>
              <a:picLocks noChangeAspect="1"/>
            </p:cNvPicPr>
            <p:nvPr/>
          </p:nvPicPr>
          <mc:AlternateContent xmlns:ma="http://schemas.microsoft.com/office/mac/drawingml/2008/main">
            <mc:Choice Requires="ma">
              <p:blipFill>
                <a:blip r:embed="rId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8"/>
                <a:stretch>
                  <a:fillRect/>
                </a:stretch>
              </p:blipFill>
            </mc:Fallback>
          </mc:AlternateContent>
          <p:spPr>
            <a:xfrm>
              <a:off x="2393950" y="5313363"/>
              <a:ext cx="3886200" cy="647700"/>
            </a:xfrm>
            <a:prstGeom prst="rect">
              <a:avLst/>
            </a:prstGeom>
          </p:spPr>
        </p:pic>
      </p:grpSp>
      <p:grpSp>
        <p:nvGrpSpPr>
          <p:cNvPr id="20" name="Group 19"/>
          <p:cNvGrpSpPr/>
          <p:nvPr/>
        </p:nvGrpSpPr>
        <p:grpSpPr>
          <a:xfrm>
            <a:off x="2133110" y="2984980"/>
            <a:ext cx="4877781" cy="471008"/>
            <a:chOff x="2193925" y="2984980"/>
            <a:chExt cx="4877781" cy="471008"/>
          </a:xfrm>
        </p:grpSpPr>
        <p:pic>
          <p:nvPicPr>
            <p:cNvPr id="14" name="Picture 13" descr="latex-image-1.pdf"/>
            <p:cNvPicPr>
              <a:picLocks noChangeAspect="1"/>
            </p:cNvPicPr>
            <p:nvPr/>
          </p:nvPicPr>
          <mc:AlternateContent xmlns:ma="http://schemas.microsoft.com/office/mac/drawingml/2008/main">
            <mc:Choice Requires="ma">
              <p:blipFill>
                <a:blip r:embed="rId9"/>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0"/>
                <a:stretch>
                  <a:fillRect/>
                </a:stretch>
              </p:blipFill>
            </mc:Fallback>
          </mc:AlternateContent>
          <p:spPr>
            <a:xfrm>
              <a:off x="5027006" y="2984980"/>
              <a:ext cx="2044700" cy="431800"/>
            </a:xfrm>
            <a:prstGeom prst="rect">
              <a:avLst/>
            </a:prstGeom>
          </p:spPr>
        </p:pic>
        <p:pic>
          <p:nvPicPr>
            <p:cNvPr id="19" name="Picture 18" descr="latex-image-1.pdf"/>
            <p:cNvPicPr>
              <a:picLocks noChangeAspect="1"/>
            </p:cNvPicPr>
            <p:nvPr/>
          </p:nvPicPr>
          <mc:AlternateContent xmlns:ma="http://schemas.microsoft.com/office/mac/drawingml/2008/main">
            <mc:Choice Requires="ma">
              <p:blipFill>
                <a:blip r:embed="rId11"/>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2"/>
                <a:stretch>
                  <a:fillRect/>
                </a:stretch>
              </p:blipFill>
            </mc:Fallback>
          </mc:AlternateContent>
          <p:spPr>
            <a:xfrm>
              <a:off x="2193925" y="2986088"/>
              <a:ext cx="2489200" cy="469900"/>
            </a:xfrm>
            <a:prstGeom prst="rect">
              <a:avLst/>
            </a:prstGeom>
          </p:spPr>
        </p:pic>
      </p:grpSp>
      <p:grpSp>
        <p:nvGrpSpPr>
          <p:cNvPr id="23" name="Group 22"/>
          <p:cNvGrpSpPr/>
          <p:nvPr/>
        </p:nvGrpSpPr>
        <p:grpSpPr>
          <a:xfrm>
            <a:off x="2938850" y="3502458"/>
            <a:ext cx="2878241" cy="458355"/>
            <a:chOff x="2938850" y="3455988"/>
            <a:chExt cx="2878241" cy="458355"/>
          </a:xfrm>
        </p:grpSpPr>
        <p:pic>
          <p:nvPicPr>
            <p:cNvPr id="21" name="Picture 20" descr="latex-image-1.pdf"/>
            <p:cNvPicPr>
              <a:picLocks noChangeAspect="1"/>
            </p:cNvPicPr>
            <p:nvPr/>
          </p:nvPicPr>
          <mc:AlternateContent xmlns:ma="http://schemas.microsoft.com/office/mac/drawingml/2008/main">
            <mc:Choice Requires="ma">
              <p:blipFill>
                <a:blip r:embed="rId1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tretch>
                  <a:fillRect/>
                </a:stretch>
              </p:blipFill>
            </mc:Fallback>
          </mc:AlternateContent>
          <p:spPr>
            <a:xfrm>
              <a:off x="2938850" y="3520643"/>
              <a:ext cx="1803400" cy="393700"/>
            </a:xfrm>
            <a:prstGeom prst="rect">
              <a:avLst/>
            </a:prstGeom>
          </p:spPr>
        </p:pic>
        <p:pic>
          <p:nvPicPr>
            <p:cNvPr id="22" name="Picture 21" descr="latex-image-1.pdf"/>
            <p:cNvPicPr>
              <a:picLocks noChangeAspect="1"/>
            </p:cNvPicPr>
            <p:nvPr/>
          </p:nvPicPr>
          <mc:AlternateContent xmlns:ma="http://schemas.microsoft.com/office/mac/drawingml/2008/main">
            <mc:Choice Requires="ma">
              <p:blipFill>
                <a:blip r:embed="rId1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tretch>
                  <a:fillRect/>
                </a:stretch>
              </p:blipFill>
            </mc:Fallback>
          </mc:AlternateContent>
          <p:spPr>
            <a:xfrm>
              <a:off x="4966191" y="3455988"/>
              <a:ext cx="850900" cy="419100"/>
            </a:xfrm>
            <a:prstGeom prst="rect">
              <a:avLst/>
            </a:prstGeom>
          </p:spPr>
        </p:pic>
      </p:grpSp>
      <p:pic>
        <p:nvPicPr>
          <p:cNvPr id="25" name="Picture 24" descr="latex-image-1.pdf"/>
          <p:cNvPicPr>
            <a:picLocks noChangeAspect="1"/>
          </p:cNvPicPr>
          <p:nvPr/>
        </p:nvPicPr>
        <mc:AlternateContent xmlns:ma="http://schemas.microsoft.com/office/mac/drawingml/2008/main">
          <mc:Choice Requires="ma">
            <p:blipFill>
              <a:blip r:embed="rId1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8"/>
              <a:stretch>
                <a:fillRect/>
              </a:stretch>
            </p:blipFill>
          </mc:Fallback>
        </mc:AlternateContent>
        <p:spPr>
          <a:xfrm>
            <a:off x="2938850" y="4088968"/>
            <a:ext cx="1397000" cy="393700"/>
          </a:xfrm>
          <a:prstGeom prst="rect">
            <a:avLst/>
          </a:prstGeom>
        </p:spPr>
      </p:pic>
      <p:sp>
        <p:nvSpPr>
          <p:cNvPr id="27" name="TextBox 26"/>
          <p:cNvSpPr txBox="1"/>
          <p:nvPr/>
        </p:nvSpPr>
        <p:spPr>
          <a:xfrm>
            <a:off x="7518137" y="2986088"/>
            <a:ext cx="796049" cy="369332"/>
          </a:xfrm>
          <a:prstGeom prst="rect">
            <a:avLst/>
          </a:prstGeom>
          <a:noFill/>
        </p:spPr>
        <p:txBody>
          <a:bodyPr wrap="none" rtlCol="0">
            <a:spAutoFit/>
          </a:bodyPr>
          <a:lstStyle/>
          <a:p>
            <a:r>
              <a:rPr lang="en-US" dirty="0" smtClean="0">
                <a:solidFill>
                  <a:srgbClr val="800000"/>
                </a:solidFill>
              </a:rPr>
              <a:t>SA-F</a:t>
            </a:r>
            <a:r>
              <a:rPr lang="en-US" baseline="-25000" dirty="0" smtClean="0">
                <a:solidFill>
                  <a:srgbClr val="800000"/>
                </a:solidFill>
              </a:rPr>
              <a:t>1</a:t>
            </a:r>
            <a:endParaRPr lang="en-US" baseline="-25000" dirty="0">
              <a:solidFill>
                <a:srgbClr val="800000"/>
              </a:solidFill>
            </a:endParaRPr>
          </a:p>
        </p:txBody>
      </p:sp>
      <p:sp>
        <p:nvSpPr>
          <p:cNvPr id="28" name="TextBox 27"/>
          <p:cNvSpPr txBox="1"/>
          <p:nvPr/>
        </p:nvSpPr>
        <p:spPr>
          <a:xfrm>
            <a:off x="7300267" y="4042498"/>
            <a:ext cx="1013919" cy="369332"/>
          </a:xfrm>
          <a:prstGeom prst="rect">
            <a:avLst/>
          </a:prstGeom>
          <a:noFill/>
        </p:spPr>
        <p:txBody>
          <a:bodyPr wrap="none" rtlCol="0">
            <a:spAutoFit/>
          </a:bodyPr>
          <a:lstStyle/>
          <a:p>
            <a:r>
              <a:rPr lang="en-US" dirty="0" smtClean="0">
                <a:solidFill>
                  <a:srgbClr val="800000"/>
                </a:solidFill>
              </a:rPr>
              <a:t>WSA-F</a:t>
            </a:r>
            <a:r>
              <a:rPr lang="en-US" baseline="-25000" dirty="0" smtClean="0">
                <a:solidFill>
                  <a:srgbClr val="800000"/>
                </a:solidFill>
              </a:rPr>
              <a:t>1</a:t>
            </a:r>
            <a:endParaRPr lang="en-US" baseline="-25000" dirty="0">
              <a:solidFill>
                <a:srgbClr val="800000"/>
              </a:solidFill>
            </a:endParaRPr>
          </a:p>
        </p:txBody>
      </p:sp>
      <p:sp>
        <p:nvSpPr>
          <p:cNvPr id="29" name="TextBox 28"/>
          <p:cNvSpPr txBox="1"/>
          <p:nvPr/>
        </p:nvSpPr>
        <p:spPr>
          <a:xfrm>
            <a:off x="7133567" y="5437283"/>
            <a:ext cx="1180619" cy="369332"/>
          </a:xfrm>
          <a:prstGeom prst="rect">
            <a:avLst/>
          </a:prstGeom>
          <a:noFill/>
        </p:spPr>
        <p:txBody>
          <a:bodyPr wrap="none" rtlCol="0">
            <a:spAutoFit/>
          </a:bodyPr>
          <a:lstStyle/>
          <a:p>
            <a:r>
              <a:rPr lang="en-US" dirty="0" smtClean="0">
                <a:solidFill>
                  <a:srgbClr val="800000"/>
                </a:solidFill>
              </a:rPr>
              <a:t>CWSA-F</a:t>
            </a:r>
            <a:r>
              <a:rPr lang="en-US" baseline="-25000" dirty="0" smtClean="0">
                <a:solidFill>
                  <a:srgbClr val="800000"/>
                </a:solidFill>
              </a:rPr>
              <a:t>1</a:t>
            </a:r>
            <a:endParaRPr lang="en-US" baseline="-25000" dirty="0">
              <a:solidFill>
                <a:srgbClr val="800000"/>
              </a:solidFill>
            </a:endParaRPr>
          </a:p>
        </p:txBody>
      </p:sp>
      <p:sp>
        <p:nvSpPr>
          <p:cNvPr id="30" name="TextBox 29"/>
          <p:cNvSpPr txBox="1"/>
          <p:nvPr/>
        </p:nvSpPr>
        <p:spPr>
          <a:xfrm>
            <a:off x="7818746" y="2015308"/>
            <a:ext cx="411253" cy="369332"/>
          </a:xfrm>
          <a:prstGeom prst="rect">
            <a:avLst/>
          </a:prstGeom>
          <a:noFill/>
        </p:spPr>
        <p:txBody>
          <a:bodyPr wrap="none" rtlCol="0">
            <a:spAutoFit/>
          </a:bodyPr>
          <a:lstStyle/>
          <a:p>
            <a:r>
              <a:rPr lang="en-US" dirty="0" smtClean="0">
                <a:solidFill>
                  <a:srgbClr val="800000"/>
                </a:solidFill>
              </a:rPr>
              <a:t>F</a:t>
            </a:r>
            <a:r>
              <a:rPr lang="en-US" baseline="-25000" dirty="0" smtClean="0">
                <a:solidFill>
                  <a:srgbClr val="800000"/>
                </a:solidFill>
              </a:rPr>
              <a:t>1</a:t>
            </a:r>
            <a:endParaRPr lang="en-US" baseline="-25000" dirty="0">
              <a:solidFill>
                <a:srgbClr val="800000"/>
              </a:solidFill>
            </a:endParaRPr>
          </a:p>
        </p:txBody>
      </p:sp>
      <p:grpSp>
        <p:nvGrpSpPr>
          <p:cNvPr id="31" name="Group 30"/>
          <p:cNvGrpSpPr/>
          <p:nvPr/>
        </p:nvGrpSpPr>
        <p:grpSpPr>
          <a:xfrm>
            <a:off x="6424669" y="82076"/>
            <a:ext cx="2344949" cy="274320"/>
            <a:chOff x="6424669" y="82076"/>
            <a:chExt cx="2344949" cy="274320"/>
          </a:xfrm>
        </p:grpSpPr>
        <p:pic>
          <p:nvPicPr>
            <p:cNvPr id="32" name="Picture 31" descr="problem.jpg">
              <a:hlinkClick r:id="rId19" action="ppaction://hlinksldjump"/>
            </p:cNvPr>
            <p:cNvPicPr>
              <a:picLocks noChangeAspect="1"/>
            </p:cNvPicPr>
            <p:nvPr/>
          </p:nvPicPr>
          <p:blipFill>
            <a:blip r:embed="rId20">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methodology.jpg">
              <a:hlinkClick r:id="rId21" action="ppaction://hlinksldjump"/>
            </p:cNvPr>
            <p:cNvPicPr>
              <a:picLocks noChangeAspect="1"/>
            </p:cNvPicPr>
            <p:nvPr/>
          </p:nvPicPr>
          <p:blipFill>
            <a:blip r:embed="rId22">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4" name="Picture 33" descr="evaluation.jpg">
              <a:hlinkClick r:id="rId23" action="ppaction://hlinksldjump"/>
            </p:cNvPr>
            <p:cNvPicPr>
              <a:picLocks noChangeAspect="1"/>
            </p:cNvPicPr>
            <p:nvPr/>
          </p:nvPicPr>
          <p:blipFill>
            <a:blip r:embed="rId24">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5" name="Picture 34" descr="data.jpg">
              <a:hlinkClick r:id="rId25" action="ppaction://hlinksldjump"/>
            </p:cNvPr>
            <p:cNvPicPr>
              <a:picLocks noChangeAspect="1"/>
            </p:cNvPicPr>
            <p:nvPr/>
          </p:nvPicPr>
          <p:blipFill>
            <a:blip r:embed="rId2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6" name="Picture 35" descr="books.jpg">
              <a:hlinkClick r:id="rId27" action="ppaction://hlinksldjump"/>
            </p:cNvPr>
            <p:cNvPicPr>
              <a:picLocks noChangeAspect="1"/>
            </p:cNvPicPr>
            <p:nvPr/>
          </p:nvPicPr>
          <p:blipFill>
            <a:blip r:embed="rId28">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2" accel="50000" decel="50000" fill="hold" grpId="1"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1+#ppt_w/2"/>
                                          </p:val>
                                        </p:tav>
                                        <p:tav tm="100000">
                                          <p:val>
                                            <p:strVal val="#ppt_x"/>
                                          </p:val>
                                        </p:tav>
                                      </p:tavLst>
                                    </p:anim>
                                    <p:anim calcmode="lin" valueType="num">
                                      <p:cBhvr additive="base">
                                        <p:cTn id="15"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2" presetClass="entr" presetSubtype="2" accel="50000" decel="5000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2" presetClass="entr" presetSubtype="2" accel="50000" decel="5000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1+#ppt_w/2"/>
                                          </p:val>
                                        </p:tav>
                                        <p:tav tm="100000">
                                          <p:val>
                                            <p:strVal val="#ppt_x"/>
                                          </p:val>
                                        </p:tav>
                                      </p:tavLst>
                                    </p:anim>
                                    <p:anim calcmode="lin" valueType="num">
                                      <p:cBhvr additive="base">
                                        <p:cTn id="39"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500"/>
                                        <p:tgtEl>
                                          <p:spTgt spid="3">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2" presetClass="entr" presetSubtype="2" accel="50000" decel="5000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1+#ppt_w/2"/>
                                          </p:val>
                                        </p:tav>
                                        <p:tav tm="100000">
                                          <p:val>
                                            <p:strVal val="#ppt_x"/>
                                          </p:val>
                                        </p:tav>
                                      </p:tavLst>
                                    </p:anim>
                                    <p:anim calcmode="lin" valueType="num">
                                      <p:cBhvr additive="base">
                                        <p:cTn id="5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p:bldP spid="28" grpId="0"/>
      <p:bldP spid="29" grpId="0"/>
      <p:bldP spid="30" grpId="1"/>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3" name="Content Placeholder 2"/>
          <p:cNvSpPr>
            <a:spLocks noGrp="1"/>
          </p:cNvSpPr>
          <p:nvPr>
            <p:ph idx="1"/>
          </p:nvPr>
        </p:nvSpPr>
        <p:spPr/>
        <p:txBody>
          <a:bodyPr/>
          <a:lstStyle/>
          <a:p>
            <a:r>
              <a:rPr lang="en-US" dirty="0" smtClean="0">
                <a:solidFill>
                  <a:schemeClr val="tx1">
                    <a:lumMod val="20000"/>
                    <a:lumOff val="80000"/>
                  </a:schemeClr>
                </a:solidFill>
              </a:rPr>
              <a:t>We start with the standard F</a:t>
            </a:r>
            <a:r>
              <a:rPr lang="en-US" baseline="-25000" dirty="0" smtClean="0">
                <a:solidFill>
                  <a:schemeClr val="tx1">
                    <a:lumMod val="20000"/>
                    <a:lumOff val="80000"/>
                  </a:schemeClr>
                </a:solidFill>
              </a:rPr>
              <a:t>1</a:t>
            </a:r>
            <a:r>
              <a:rPr lang="en-US" dirty="0" smtClean="0">
                <a:solidFill>
                  <a:schemeClr val="tx1">
                    <a:lumMod val="20000"/>
                    <a:lumOff val="80000"/>
                  </a:schemeClr>
                </a:solidFill>
              </a:rPr>
              <a:t> measure.</a:t>
            </a:r>
          </a:p>
          <a:p>
            <a:endParaRPr lang="en-US" dirty="0" smtClean="0">
              <a:solidFill>
                <a:schemeClr val="tx1">
                  <a:lumMod val="20000"/>
                  <a:lumOff val="80000"/>
                </a:schemeClr>
              </a:solidFill>
            </a:endParaRPr>
          </a:p>
          <a:p>
            <a:r>
              <a:rPr lang="en-US" dirty="0" smtClean="0">
                <a:solidFill>
                  <a:schemeClr val="tx1">
                    <a:lumMod val="20000"/>
                    <a:lumOff val="80000"/>
                  </a:schemeClr>
                </a:solidFill>
              </a:rPr>
              <a:t>Generalize the formulas to address our criteria.</a:t>
            </a:r>
          </a:p>
          <a:p>
            <a:endParaRPr lang="en-US" dirty="0" smtClean="0">
              <a:solidFill>
                <a:schemeClr val="tx1">
                  <a:lumMod val="20000"/>
                  <a:lumOff val="80000"/>
                </a:schemeClr>
              </a:solidFill>
            </a:endParaRPr>
          </a:p>
          <a:p>
            <a:endParaRPr lang="en-US" dirty="0" smtClean="0">
              <a:solidFill>
                <a:schemeClr val="tx1">
                  <a:lumMod val="20000"/>
                  <a:lumOff val="80000"/>
                </a:schemeClr>
              </a:solidFill>
            </a:endParaRPr>
          </a:p>
          <a:p>
            <a:endParaRPr lang="en-US" sz="1600" dirty="0" smtClean="0">
              <a:solidFill>
                <a:schemeClr val="tx1">
                  <a:lumMod val="20000"/>
                  <a:lumOff val="80000"/>
                </a:schemeClr>
              </a:solidFill>
            </a:endParaRPr>
          </a:p>
          <a:p>
            <a:r>
              <a:rPr lang="en-US" dirty="0" smtClean="0">
                <a:solidFill>
                  <a:schemeClr val="tx1">
                    <a:lumMod val="20000"/>
                    <a:lumOff val="80000"/>
                  </a:schemeClr>
                </a:solidFill>
              </a:rPr>
              <a:t>Address greedy problem of WSA-F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28</a:t>
            </a:fld>
            <a:endParaRPr lang="en-US" dirty="0"/>
          </a:p>
        </p:txBody>
      </p:sp>
      <p:pic>
        <p:nvPicPr>
          <p:cNvPr id="8" name="Picture 7" descr="latex-image-1.pdf"/>
          <p:cNvPicPr>
            <a:picLocks noChangeAspect="1"/>
          </p:cNvPicPr>
          <p:nvPr/>
        </p:nvPicPr>
        <mc:AlternateContent xmlns:ma="http://schemas.microsoft.com/office/mac/drawingml/2008/main">
          <mc:Choice Requires="ma">
            <p:blipFill>
              <a:blip r:embed="rId3">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duotone>
                  <a:schemeClr val="accent6">
                    <a:shade val="45000"/>
                    <a:satMod val="135000"/>
                  </a:schemeClr>
                  <a:prstClr val="white"/>
                </a:duotone>
              </a:blip>
              <a:stretch>
                <a:fillRect/>
              </a:stretch>
            </p:blipFill>
          </mc:Fallback>
        </mc:AlternateContent>
        <p:spPr>
          <a:xfrm>
            <a:off x="1924050" y="2046288"/>
            <a:ext cx="5295900" cy="431800"/>
          </a:xfrm>
          <a:prstGeom prst="rect">
            <a:avLst/>
          </a:prstGeom>
        </p:spPr>
      </p:pic>
      <p:grpSp>
        <p:nvGrpSpPr>
          <p:cNvPr id="7" name="Group 25"/>
          <p:cNvGrpSpPr/>
          <p:nvPr/>
        </p:nvGrpSpPr>
        <p:grpSpPr>
          <a:xfrm>
            <a:off x="2393950" y="5047284"/>
            <a:ext cx="3886200" cy="913779"/>
            <a:chOff x="2393950" y="5047284"/>
            <a:chExt cx="3886200" cy="913779"/>
          </a:xfrm>
        </p:grpSpPr>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3111500" y="5047284"/>
              <a:ext cx="2921000" cy="190500"/>
            </a:xfrm>
            <a:prstGeom prst="rect">
              <a:avLst/>
            </a:prstGeom>
          </p:spPr>
        </p:pic>
        <p:pic>
          <p:nvPicPr>
            <p:cNvPr id="17" name="Picture 16" descr="latex-image-1.pdf"/>
            <p:cNvPicPr>
              <a:picLocks noChangeAspect="1"/>
            </p:cNvPicPr>
            <p:nvPr/>
          </p:nvPicPr>
          <mc:AlternateContent xmlns:ma="http://schemas.microsoft.com/office/mac/drawingml/2008/main">
            <mc:Choice Requires="ma">
              <p:blipFill>
                <a:blip r:embed="rId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8"/>
                <a:stretch>
                  <a:fillRect/>
                </a:stretch>
              </p:blipFill>
            </mc:Fallback>
          </mc:AlternateContent>
          <p:spPr>
            <a:xfrm>
              <a:off x="2393950" y="5313363"/>
              <a:ext cx="3886200" cy="647700"/>
            </a:xfrm>
            <a:prstGeom prst="rect">
              <a:avLst/>
            </a:prstGeom>
          </p:spPr>
        </p:pic>
      </p:grpSp>
      <p:grpSp>
        <p:nvGrpSpPr>
          <p:cNvPr id="9" name="Group 19"/>
          <p:cNvGrpSpPr/>
          <p:nvPr/>
        </p:nvGrpSpPr>
        <p:grpSpPr>
          <a:xfrm>
            <a:off x="2133110" y="2984980"/>
            <a:ext cx="4877781" cy="471008"/>
            <a:chOff x="2193925" y="2984980"/>
            <a:chExt cx="4877781" cy="471008"/>
          </a:xfrm>
        </p:grpSpPr>
        <p:pic>
          <p:nvPicPr>
            <p:cNvPr id="14" name="Picture 13" descr="latex-image-1.pdf"/>
            <p:cNvPicPr>
              <a:picLocks noChangeAspect="1"/>
            </p:cNvPicPr>
            <p:nvPr/>
          </p:nvPicPr>
          <mc:AlternateContent xmlns:ma="http://schemas.microsoft.com/office/mac/drawingml/2008/main">
            <mc:Choice Requires="ma">
              <p:blipFill>
                <a:blip r:embed="rId9">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0">
                  <a:duotone>
                    <a:schemeClr val="accent6">
                      <a:shade val="45000"/>
                      <a:satMod val="135000"/>
                    </a:schemeClr>
                    <a:prstClr val="white"/>
                  </a:duotone>
                </a:blip>
                <a:stretch>
                  <a:fillRect/>
                </a:stretch>
              </p:blipFill>
            </mc:Fallback>
          </mc:AlternateContent>
          <p:spPr>
            <a:xfrm>
              <a:off x="5027006" y="2984980"/>
              <a:ext cx="2044700" cy="431800"/>
            </a:xfrm>
            <a:prstGeom prst="rect">
              <a:avLst/>
            </a:prstGeom>
          </p:spPr>
        </p:pic>
        <p:pic>
          <p:nvPicPr>
            <p:cNvPr id="19" name="Picture 18" descr="latex-image-1.pdf"/>
            <p:cNvPicPr>
              <a:picLocks noChangeAspect="1"/>
            </p:cNvPicPr>
            <p:nvPr/>
          </p:nvPicPr>
          <mc:AlternateContent xmlns:ma="http://schemas.microsoft.com/office/mac/drawingml/2008/main">
            <mc:Choice Requires="ma">
              <p:blipFill>
                <a:blip r:embed="rId11">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2">
                  <a:duotone>
                    <a:schemeClr val="accent6">
                      <a:shade val="45000"/>
                      <a:satMod val="135000"/>
                    </a:schemeClr>
                    <a:prstClr val="white"/>
                  </a:duotone>
                </a:blip>
                <a:stretch>
                  <a:fillRect/>
                </a:stretch>
              </p:blipFill>
            </mc:Fallback>
          </mc:AlternateContent>
          <p:spPr>
            <a:xfrm>
              <a:off x="2193925" y="2986088"/>
              <a:ext cx="2489200" cy="469900"/>
            </a:xfrm>
            <a:prstGeom prst="rect">
              <a:avLst/>
            </a:prstGeom>
          </p:spPr>
        </p:pic>
      </p:grpSp>
      <p:grpSp>
        <p:nvGrpSpPr>
          <p:cNvPr id="10" name="Group 22"/>
          <p:cNvGrpSpPr/>
          <p:nvPr/>
        </p:nvGrpSpPr>
        <p:grpSpPr>
          <a:xfrm>
            <a:off x="2938850" y="3502458"/>
            <a:ext cx="2878241" cy="458355"/>
            <a:chOff x="2938850" y="3455988"/>
            <a:chExt cx="2878241" cy="458355"/>
          </a:xfrm>
        </p:grpSpPr>
        <p:pic>
          <p:nvPicPr>
            <p:cNvPr id="21" name="Picture 20" descr="latex-image-1.pdf"/>
            <p:cNvPicPr>
              <a:picLocks noChangeAspect="1"/>
            </p:cNvPicPr>
            <p:nvPr/>
          </p:nvPicPr>
          <mc:AlternateContent xmlns:ma="http://schemas.microsoft.com/office/mac/drawingml/2008/main">
            <mc:Choice Requires="ma">
              <p:blipFill>
                <a:blip r:embed="rId13">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duotone>
                    <a:schemeClr val="accent6">
                      <a:shade val="45000"/>
                      <a:satMod val="135000"/>
                    </a:schemeClr>
                    <a:prstClr val="white"/>
                  </a:duotone>
                </a:blip>
                <a:stretch>
                  <a:fillRect/>
                </a:stretch>
              </p:blipFill>
            </mc:Fallback>
          </mc:AlternateContent>
          <p:spPr>
            <a:xfrm>
              <a:off x="2938850" y="3520643"/>
              <a:ext cx="1803400" cy="393700"/>
            </a:xfrm>
            <a:prstGeom prst="rect">
              <a:avLst/>
            </a:prstGeom>
          </p:spPr>
        </p:pic>
        <p:pic>
          <p:nvPicPr>
            <p:cNvPr id="22" name="Picture 21" descr="latex-image-1.pdf"/>
            <p:cNvPicPr>
              <a:picLocks noChangeAspect="1"/>
            </p:cNvPicPr>
            <p:nvPr/>
          </p:nvPicPr>
          <mc:AlternateContent xmlns:ma="http://schemas.microsoft.com/office/mac/drawingml/2008/main">
            <mc:Choice Requires="ma">
              <p:blipFill>
                <a:blip r:embed="rId15">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duotone>
                    <a:schemeClr val="accent6">
                      <a:shade val="45000"/>
                      <a:satMod val="135000"/>
                    </a:schemeClr>
                    <a:prstClr val="white"/>
                  </a:duotone>
                </a:blip>
                <a:stretch>
                  <a:fillRect/>
                </a:stretch>
              </p:blipFill>
            </mc:Fallback>
          </mc:AlternateContent>
          <p:spPr>
            <a:xfrm>
              <a:off x="4966191" y="3455988"/>
              <a:ext cx="850900" cy="419100"/>
            </a:xfrm>
            <a:prstGeom prst="rect">
              <a:avLst/>
            </a:prstGeom>
          </p:spPr>
        </p:pic>
      </p:grpSp>
      <p:pic>
        <p:nvPicPr>
          <p:cNvPr id="25" name="Picture 24" descr="latex-image-1.pdf"/>
          <p:cNvPicPr>
            <a:picLocks noChangeAspect="1"/>
          </p:cNvPicPr>
          <p:nvPr/>
        </p:nvPicPr>
        <mc:AlternateContent xmlns:ma="http://schemas.microsoft.com/office/mac/drawingml/2008/main">
          <mc:Choice Requires="ma">
            <p:blipFill>
              <a:blip r:embed="rId17">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8">
                <a:duotone>
                  <a:schemeClr val="accent6">
                    <a:shade val="45000"/>
                    <a:satMod val="135000"/>
                  </a:schemeClr>
                  <a:prstClr val="white"/>
                </a:duotone>
              </a:blip>
              <a:stretch>
                <a:fillRect/>
              </a:stretch>
            </p:blipFill>
          </mc:Fallback>
        </mc:AlternateContent>
        <p:spPr>
          <a:xfrm>
            <a:off x="2938850" y="4088968"/>
            <a:ext cx="1397000" cy="393700"/>
          </a:xfrm>
          <a:prstGeom prst="rect">
            <a:avLst/>
          </a:prstGeom>
        </p:spPr>
      </p:pic>
      <p:sp>
        <p:nvSpPr>
          <p:cNvPr id="27" name="TextBox 26"/>
          <p:cNvSpPr txBox="1"/>
          <p:nvPr/>
        </p:nvSpPr>
        <p:spPr>
          <a:xfrm>
            <a:off x="7518137" y="2986088"/>
            <a:ext cx="796049" cy="369332"/>
          </a:xfrm>
          <a:prstGeom prst="rect">
            <a:avLst/>
          </a:prstGeom>
          <a:noFill/>
        </p:spPr>
        <p:txBody>
          <a:bodyPr wrap="none" rtlCol="0">
            <a:spAutoFit/>
          </a:bodyPr>
          <a:lstStyle/>
          <a:p>
            <a:r>
              <a:rPr lang="en-US" dirty="0" smtClean="0">
                <a:solidFill>
                  <a:schemeClr val="tx1">
                    <a:lumMod val="20000"/>
                    <a:lumOff val="80000"/>
                  </a:schemeClr>
                </a:solidFill>
              </a:rPr>
              <a:t>SA-F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28" name="TextBox 27"/>
          <p:cNvSpPr txBox="1"/>
          <p:nvPr/>
        </p:nvSpPr>
        <p:spPr>
          <a:xfrm>
            <a:off x="7300267" y="4042498"/>
            <a:ext cx="1013919" cy="369332"/>
          </a:xfrm>
          <a:prstGeom prst="rect">
            <a:avLst/>
          </a:prstGeom>
          <a:noFill/>
        </p:spPr>
        <p:txBody>
          <a:bodyPr wrap="none" rtlCol="0">
            <a:spAutoFit/>
          </a:bodyPr>
          <a:lstStyle/>
          <a:p>
            <a:r>
              <a:rPr lang="en-US" dirty="0" smtClean="0">
                <a:solidFill>
                  <a:srgbClr val="DEDAD7"/>
                </a:solidFill>
              </a:rPr>
              <a:t>WSA-F</a:t>
            </a:r>
            <a:r>
              <a:rPr lang="en-US" baseline="-25000" dirty="0" smtClean="0">
                <a:solidFill>
                  <a:srgbClr val="DEDAD7"/>
                </a:solidFill>
              </a:rPr>
              <a:t>1</a:t>
            </a:r>
            <a:endParaRPr lang="en-US" baseline="-25000" dirty="0">
              <a:solidFill>
                <a:srgbClr val="DEDAD7"/>
              </a:solidFill>
            </a:endParaRPr>
          </a:p>
        </p:txBody>
      </p:sp>
      <p:sp>
        <p:nvSpPr>
          <p:cNvPr id="29" name="TextBox 28"/>
          <p:cNvSpPr txBox="1"/>
          <p:nvPr/>
        </p:nvSpPr>
        <p:spPr>
          <a:xfrm>
            <a:off x="7133567" y="5437283"/>
            <a:ext cx="1180619" cy="369332"/>
          </a:xfrm>
          <a:prstGeom prst="rect">
            <a:avLst/>
          </a:prstGeom>
          <a:noFill/>
        </p:spPr>
        <p:txBody>
          <a:bodyPr wrap="none" rtlCol="0">
            <a:spAutoFit/>
          </a:bodyPr>
          <a:lstStyle/>
          <a:p>
            <a:r>
              <a:rPr lang="en-US" dirty="0" smtClean="0">
                <a:solidFill>
                  <a:srgbClr val="800000"/>
                </a:solidFill>
              </a:rPr>
              <a:t>CWSA-F</a:t>
            </a:r>
            <a:r>
              <a:rPr lang="en-US" baseline="-25000" dirty="0" smtClean="0">
                <a:solidFill>
                  <a:srgbClr val="800000"/>
                </a:solidFill>
              </a:rPr>
              <a:t>1</a:t>
            </a:r>
            <a:endParaRPr lang="en-US" baseline="-25000" dirty="0">
              <a:solidFill>
                <a:srgbClr val="800000"/>
              </a:solidFill>
            </a:endParaRPr>
          </a:p>
        </p:txBody>
      </p:sp>
      <p:sp>
        <p:nvSpPr>
          <p:cNvPr id="30" name="TextBox 29"/>
          <p:cNvSpPr txBox="1"/>
          <p:nvPr/>
        </p:nvSpPr>
        <p:spPr>
          <a:xfrm>
            <a:off x="7818746" y="2015308"/>
            <a:ext cx="411253" cy="369332"/>
          </a:xfrm>
          <a:prstGeom prst="rect">
            <a:avLst/>
          </a:prstGeom>
          <a:noFill/>
        </p:spPr>
        <p:txBody>
          <a:bodyPr wrap="none" rtlCol="0">
            <a:spAutoFit/>
          </a:bodyPr>
          <a:lstStyle/>
          <a:p>
            <a:r>
              <a:rPr lang="en-US" dirty="0" smtClean="0">
                <a:solidFill>
                  <a:schemeClr val="tx1">
                    <a:lumMod val="20000"/>
                    <a:lumOff val="80000"/>
                  </a:schemeClr>
                </a:solidFill>
              </a:rPr>
              <a:t>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grpSp>
        <p:nvGrpSpPr>
          <p:cNvPr id="11" name="Group 30"/>
          <p:cNvGrpSpPr/>
          <p:nvPr/>
        </p:nvGrpSpPr>
        <p:grpSpPr>
          <a:xfrm>
            <a:off x="6424669" y="82076"/>
            <a:ext cx="2344949" cy="274320"/>
            <a:chOff x="6424669" y="82076"/>
            <a:chExt cx="2344949" cy="274320"/>
          </a:xfrm>
        </p:grpSpPr>
        <p:pic>
          <p:nvPicPr>
            <p:cNvPr id="32" name="Picture 31" descr="problem.jpg">
              <a:hlinkClick r:id="rId19" action="ppaction://hlinksldjump"/>
            </p:cNvPr>
            <p:cNvPicPr>
              <a:picLocks noChangeAspect="1"/>
            </p:cNvPicPr>
            <p:nvPr/>
          </p:nvPicPr>
          <p:blipFill>
            <a:blip r:embed="rId20">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methodology.jpg">
              <a:hlinkClick r:id="rId21" action="ppaction://hlinksldjump"/>
            </p:cNvPr>
            <p:cNvPicPr>
              <a:picLocks noChangeAspect="1"/>
            </p:cNvPicPr>
            <p:nvPr/>
          </p:nvPicPr>
          <p:blipFill>
            <a:blip r:embed="rId22">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4" name="Picture 33" descr="evaluation.jpg">
              <a:hlinkClick r:id="rId23" action="ppaction://hlinksldjump"/>
            </p:cNvPr>
            <p:cNvPicPr>
              <a:picLocks noChangeAspect="1"/>
            </p:cNvPicPr>
            <p:nvPr/>
          </p:nvPicPr>
          <p:blipFill>
            <a:blip r:embed="rId24">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5" name="Picture 34" descr="data.jpg">
              <a:hlinkClick r:id="rId25" action="ppaction://hlinksldjump"/>
            </p:cNvPr>
            <p:cNvPicPr>
              <a:picLocks noChangeAspect="1"/>
            </p:cNvPicPr>
            <p:nvPr/>
          </p:nvPicPr>
          <p:blipFill>
            <a:blip r:embed="rId2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6" name="Picture 35" descr="books.jpg">
              <a:hlinkClick r:id="rId27" action="ppaction://hlinksldjump"/>
            </p:cNvPr>
            <p:cNvPicPr>
              <a:picLocks noChangeAspect="1"/>
            </p:cNvPicPr>
            <p:nvPr/>
          </p:nvPicPr>
          <p:blipFill>
            <a:blip r:embed="rId28">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
        <p:nvSpPr>
          <p:cNvPr id="31" name="Bevel 30"/>
          <p:cNvSpPr/>
          <p:nvPr/>
        </p:nvSpPr>
        <p:spPr>
          <a:xfrm>
            <a:off x="5414259" y="2528466"/>
            <a:ext cx="1776628" cy="1776628"/>
          </a:xfrm>
          <a:prstGeom prst="bevel">
            <a:avLst/>
          </a:prstGeom>
          <a:ln/>
          <a:effectLst>
            <a:outerShdw blurRad="76200" dir="13500000" sy="23000" kx="1200000" algn="br">
              <a:srgbClr val="000000">
                <a:alpha val="15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a:r>
              <a:rPr lang="en-US" sz="7500" b="1" dirty="0" smtClean="0">
                <a:latin typeface="Arial"/>
                <a:cs typeface="Arial"/>
              </a:rPr>
              <a:t>?</a:t>
            </a:r>
            <a:endParaRPr lang="en-US" sz="7500" b="1" dirty="0">
              <a:latin typeface="Arial"/>
              <a:cs typeface="Arial"/>
            </a:endParaRPr>
          </a:p>
        </p:txBody>
      </p:sp>
      <p:sp>
        <p:nvSpPr>
          <p:cNvPr id="37" name="Bevel 36"/>
          <p:cNvSpPr/>
          <p:nvPr/>
        </p:nvSpPr>
        <p:spPr>
          <a:xfrm>
            <a:off x="1953114" y="2528466"/>
            <a:ext cx="1776628" cy="1776628"/>
          </a:xfrm>
          <a:prstGeom prst="bevel">
            <a:avLst/>
          </a:prstGeom>
          <a:ln/>
          <a:effectLst>
            <a:outerShdw blurRad="76200" dir="18900000" sy="23000" kx="-1200000" algn="bl">
              <a:srgbClr val="000000">
                <a:alpha val="15000"/>
              </a:srgbClr>
            </a:outerShdw>
          </a:effectLst>
        </p:spPr>
        <p:style>
          <a:lnRef idx="2">
            <a:schemeClr val="accent2"/>
          </a:lnRef>
          <a:fillRef idx="1">
            <a:schemeClr val="lt1"/>
          </a:fillRef>
          <a:effectRef idx="0">
            <a:schemeClr val="accent2"/>
          </a:effectRef>
          <a:fontRef idx="minor">
            <a:schemeClr val="dk1"/>
          </a:fontRef>
        </p:style>
        <p:txBody>
          <a:bodyPr anchor="ctr"/>
          <a:lstStyle/>
          <a:p>
            <a:pPr algn="ctr"/>
            <a:endParaRPr lang="en-US" sz="5000" dirty="0"/>
          </a:p>
        </p:txBody>
      </p:sp>
      <p:cxnSp>
        <p:nvCxnSpPr>
          <p:cNvPr id="40" name="Straight Connector 39"/>
          <p:cNvCxnSpPr/>
          <p:nvPr/>
        </p:nvCxnSpPr>
        <p:spPr>
          <a:xfrm rot="5400000">
            <a:off x="2019508"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40361"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10718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98633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865479"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744626"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2261214"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2623773"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2502920"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382067"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5391836" y="2528466"/>
            <a:ext cx="1776628" cy="1776628"/>
            <a:chOff x="1953114" y="2528466"/>
            <a:chExt cx="1776628" cy="1776628"/>
          </a:xfrm>
        </p:grpSpPr>
        <p:sp>
          <p:nvSpPr>
            <p:cNvPr id="52" name="Bevel 51"/>
            <p:cNvSpPr/>
            <p:nvPr/>
          </p:nvSpPr>
          <p:spPr>
            <a:xfrm>
              <a:off x="1953114" y="2528466"/>
              <a:ext cx="1776628" cy="1776628"/>
            </a:xfrm>
            <a:prstGeom prst="bevel">
              <a:avLst/>
            </a:prstGeom>
            <a:ln/>
            <a:effectLst>
              <a:outerShdw blurRad="76200" dir="18900000" sy="23000" kx="-1200000" algn="bl">
                <a:srgbClr val="000000">
                  <a:alpha val="15000"/>
                </a:srgbClr>
              </a:outerShdw>
            </a:effectLst>
          </p:spPr>
          <p:style>
            <a:lnRef idx="2">
              <a:schemeClr val="accent2"/>
            </a:lnRef>
            <a:fillRef idx="1">
              <a:schemeClr val="lt1"/>
            </a:fillRef>
            <a:effectRef idx="0">
              <a:schemeClr val="accent2"/>
            </a:effectRef>
            <a:fontRef idx="minor">
              <a:schemeClr val="dk1"/>
            </a:fontRef>
          </p:style>
          <p:txBody>
            <a:bodyPr anchor="ctr"/>
            <a:lstStyle/>
            <a:p>
              <a:pPr algn="ctr"/>
              <a:endParaRPr lang="en-US" sz="5000" dirty="0"/>
            </a:p>
          </p:txBody>
        </p:sp>
        <p:cxnSp>
          <p:nvCxnSpPr>
            <p:cNvPr id="60" name="Straight Connector 59"/>
            <p:cNvCxnSpPr/>
            <p:nvPr/>
          </p:nvCxnSpPr>
          <p:spPr>
            <a:xfrm rot="5400000">
              <a:off x="2657800"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240999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50000" decel="5000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 accel="50000" decel="5000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ppt_x"/>
                                          </p:val>
                                        </p:tav>
                                        <p:tav tm="100000">
                                          <p:val>
                                            <p:strVal val="#ppt_x"/>
                                          </p:val>
                                        </p:tav>
                                      </p:tavLst>
                                    </p:anim>
                                    <p:anim calcmode="lin" valueType="num">
                                      <p:cBhvr additive="base">
                                        <p:cTn id="19" dur="50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1" accel="50000" decel="5000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0-#ppt_h/2"/>
                                          </p:val>
                                        </p:tav>
                                        <p:tav tm="100000">
                                          <p:val>
                                            <p:strVal val="#ppt_y"/>
                                          </p:val>
                                        </p:tav>
                                      </p:tavLst>
                                    </p:anim>
                                  </p:childTnLst>
                                </p:cTn>
                              </p:par>
                              <p:par>
                                <p:cTn id="24" presetID="2" presetClass="entr" presetSubtype="1" accel="50000" decel="5000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0-#ppt_h/2"/>
                                          </p:val>
                                        </p:tav>
                                        <p:tav tm="100000">
                                          <p:val>
                                            <p:strVal val="#ppt_y"/>
                                          </p:val>
                                        </p:tav>
                                      </p:tavLst>
                                    </p:anim>
                                  </p:childTnLst>
                                </p:cTn>
                              </p:par>
                              <p:par>
                                <p:cTn id="28" presetID="2" presetClass="entr" presetSubtype="1" accel="50000" decel="5000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par>
                                <p:cTn id="32" presetID="2" presetClass="entr" presetSubtype="1" accel="50000" decel="5000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0-#ppt_h/2"/>
                                          </p:val>
                                        </p:tav>
                                        <p:tav tm="100000">
                                          <p:val>
                                            <p:strVal val="#ppt_y"/>
                                          </p:val>
                                        </p:tav>
                                      </p:tavLst>
                                    </p:anim>
                                  </p:childTnLst>
                                </p:cTn>
                              </p:par>
                              <p:par>
                                <p:cTn id="36" presetID="2" presetClass="entr" presetSubtype="1" accel="50000" decel="5000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0-#ppt_h/2"/>
                                          </p:val>
                                        </p:tav>
                                        <p:tav tm="100000">
                                          <p:val>
                                            <p:strVal val="#ppt_y"/>
                                          </p:val>
                                        </p:tav>
                                      </p:tavLst>
                                    </p:anim>
                                  </p:childTnLst>
                                </p:cTn>
                              </p:par>
                              <p:par>
                                <p:cTn id="40" presetID="2" presetClass="entr" presetSubtype="1" accel="50000" decel="5000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0-#ppt_h/2"/>
                                          </p:val>
                                        </p:tav>
                                        <p:tav tm="100000">
                                          <p:val>
                                            <p:strVal val="#ppt_y"/>
                                          </p:val>
                                        </p:tav>
                                      </p:tavLst>
                                    </p:anim>
                                  </p:childTnLst>
                                </p:cTn>
                              </p:par>
                              <p:par>
                                <p:cTn id="44" presetID="2" presetClass="entr" presetSubtype="1" accel="50000" decel="5000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0-#ppt_h/2"/>
                                          </p:val>
                                        </p:tav>
                                        <p:tav tm="100000">
                                          <p:val>
                                            <p:strVal val="#ppt_y"/>
                                          </p:val>
                                        </p:tav>
                                      </p:tavLst>
                                    </p:anim>
                                  </p:childTnLst>
                                </p:cTn>
                              </p:par>
                              <p:par>
                                <p:cTn id="48" presetID="2" presetClass="entr" presetSubtype="1" accel="50000" decel="5000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0-#ppt_h/2"/>
                                          </p:val>
                                        </p:tav>
                                        <p:tav tm="100000">
                                          <p:val>
                                            <p:strVal val="#ppt_y"/>
                                          </p:val>
                                        </p:tav>
                                      </p:tavLst>
                                    </p:anim>
                                  </p:childTnLst>
                                </p:cTn>
                              </p:par>
                              <p:par>
                                <p:cTn id="52" presetID="2" presetClass="entr" presetSubtype="1" accel="50000" decel="5000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fill="hold"/>
                                        <p:tgtEl>
                                          <p:spTgt spid="42"/>
                                        </p:tgtEl>
                                        <p:attrNameLst>
                                          <p:attrName>ppt_x</p:attrName>
                                        </p:attrNameLst>
                                      </p:cBhvr>
                                      <p:tavLst>
                                        <p:tav tm="0">
                                          <p:val>
                                            <p:strVal val="#ppt_x"/>
                                          </p:val>
                                        </p:tav>
                                        <p:tav tm="100000">
                                          <p:val>
                                            <p:strVal val="#ppt_x"/>
                                          </p:val>
                                        </p:tav>
                                      </p:tavLst>
                                    </p:anim>
                                    <p:anim calcmode="lin" valueType="num">
                                      <p:cBhvr additive="base">
                                        <p:cTn id="55"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xit" presetSubtype="0" fill="hold" grpId="1" nodeType="clickEffect">
                                  <p:stCondLst>
                                    <p:cond delay="0"/>
                                  </p:stCondLst>
                                  <p:childTnLst>
                                    <p:animEffect transition="out" filter="fade">
                                      <p:cBhvr>
                                        <p:cTn id="59" dur="500"/>
                                        <p:tgtEl>
                                          <p:spTgt spid="31"/>
                                        </p:tgtEl>
                                      </p:cBhvr>
                                    </p:animEffect>
                                    <p:anim calcmode="lin" valueType="num">
                                      <p:cBhvr>
                                        <p:cTn id="60" dur="500"/>
                                        <p:tgtEl>
                                          <p:spTgt spid="31"/>
                                        </p:tgtEl>
                                        <p:attrNameLst>
                                          <p:attrName>ppt_x</p:attrName>
                                        </p:attrNameLst>
                                      </p:cBhvr>
                                      <p:tavLst>
                                        <p:tav tm="0">
                                          <p:val>
                                            <p:strVal val="ppt_x"/>
                                          </p:val>
                                        </p:tav>
                                        <p:tav tm="100000">
                                          <p:val>
                                            <p:strVal val="ppt_x"/>
                                          </p:val>
                                        </p:tav>
                                      </p:tavLst>
                                    </p:anim>
                                    <p:anim calcmode="lin" valueType="num">
                                      <p:cBhvr>
                                        <p:cTn id="61" dur="500"/>
                                        <p:tgtEl>
                                          <p:spTgt spid="31"/>
                                        </p:tgtEl>
                                        <p:attrNameLst>
                                          <p:attrName>ppt_y</p:attrName>
                                        </p:attrNameLst>
                                      </p:cBhvr>
                                      <p:tavLst>
                                        <p:tav tm="0">
                                          <p:val>
                                            <p:strVal val="ppt_y"/>
                                          </p:val>
                                        </p:tav>
                                        <p:tav tm="100000">
                                          <p:val>
                                            <p:strVal val="ppt_y+.1"/>
                                          </p:val>
                                        </p:tav>
                                      </p:tavLst>
                                    </p:anim>
                                    <p:set>
                                      <p:cBhvr>
                                        <p:cTn id="62" dur="1" fill="hold">
                                          <p:stCondLst>
                                            <p:cond delay="499"/>
                                          </p:stCondLst>
                                        </p:cTn>
                                        <p:tgtEl>
                                          <p:spTgt spid="31"/>
                                        </p:tgtEl>
                                        <p:attrNameLst>
                                          <p:attrName>style.visibility</p:attrName>
                                        </p:attrNameLst>
                                      </p:cBhvr>
                                      <p:to>
                                        <p:strVal val="hidden"/>
                                      </p:to>
                                    </p:set>
                                  </p:childTnLst>
                                </p:cTn>
                              </p:par>
                              <p:par>
                                <p:cTn id="63" presetID="37"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1000"/>
                                        <p:tgtEl>
                                          <p:spTgt spid="51"/>
                                        </p:tgtEl>
                                      </p:cBhvr>
                                    </p:animEffect>
                                    <p:anim calcmode="lin" valueType="num">
                                      <p:cBhvr>
                                        <p:cTn id="66" dur="1000" fill="hold"/>
                                        <p:tgtEl>
                                          <p:spTgt spid="51"/>
                                        </p:tgtEl>
                                        <p:attrNameLst>
                                          <p:attrName>ppt_x</p:attrName>
                                        </p:attrNameLst>
                                      </p:cBhvr>
                                      <p:tavLst>
                                        <p:tav tm="0">
                                          <p:val>
                                            <p:strVal val="#ppt_x"/>
                                          </p:val>
                                        </p:tav>
                                        <p:tav tm="100000">
                                          <p:val>
                                            <p:strVal val="#ppt_x"/>
                                          </p:val>
                                        </p:tav>
                                      </p:tavLst>
                                    </p:anim>
                                    <p:anim calcmode="lin" valueType="num">
                                      <p:cBhvr>
                                        <p:cTn id="67" dur="900" decel="100000" fill="hold"/>
                                        <p:tgtEl>
                                          <p:spTgt spid="51"/>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fill="hold" nodeType="clickEffect">
                                  <p:stCondLst>
                                    <p:cond delay="0"/>
                                  </p:stCondLst>
                                  <p:childTnLst>
                                    <p:anim calcmode="discrete" valueType="str">
                                      <p:cBhvr>
                                        <p:cTn id="72" dur="1000" fill="hold"/>
                                        <p:tgtEl>
                                          <p:spTgt spid="47"/>
                                        </p:tgtEl>
                                        <p:attrNameLst>
                                          <p:attrName>style.visibility</p:attrName>
                                        </p:attrNameLst>
                                      </p:cBhvr>
                                      <p:tavLst>
                                        <p:tav tm="0">
                                          <p:val>
                                            <p:strVal val="hidden"/>
                                          </p:val>
                                        </p:tav>
                                        <p:tav tm="50000">
                                          <p:val>
                                            <p:strVal val="visible"/>
                                          </p:val>
                                        </p:tav>
                                      </p:tavLst>
                                    </p:anim>
                                  </p:childTnLst>
                                </p:cTn>
                              </p:par>
                              <p:par>
                                <p:cTn id="73" presetID="35" presetClass="emph" presetSubtype="0" fill="hold" nodeType="withEffect">
                                  <p:stCondLst>
                                    <p:cond delay="0"/>
                                  </p:stCondLst>
                                  <p:childTnLst>
                                    <p:anim calcmode="discrete" valueType="str">
                                      <p:cBhvr>
                                        <p:cTn id="74" dur="1000" fill="hold"/>
                                        <p:tgtEl>
                                          <p:spTgt spid="49"/>
                                        </p:tgtEl>
                                        <p:attrNameLst>
                                          <p:attrName>style.visibility</p:attrName>
                                        </p:attrNameLst>
                                      </p:cBhvr>
                                      <p:tavLst>
                                        <p:tav tm="0">
                                          <p:val>
                                            <p:strVal val="hidden"/>
                                          </p:val>
                                        </p:tav>
                                        <p:tav tm="50000">
                                          <p:val>
                                            <p:strVal val="visible"/>
                                          </p:val>
                                        </p:tav>
                                      </p:tavLst>
                                    </p:anim>
                                  </p:childTnLst>
                                </p:cTn>
                              </p:par>
                              <p:par>
                                <p:cTn id="75" presetID="35" presetClass="emph" presetSubtype="0" fill="hold" nodeType="withEffect">
                                  <p:stCondLst>
                                    <p:cond delay="0"/>
                                  </p:stCondLst>
                                  <p:childTnLst>
                                    <p:anim calcmode="discrete" valueType="str">
                                      <p:cBhvr>
                                        <p:cTn id="76" dur="1000" fill="hold"/>
                                        <p:tgtEl>
                                          <p:spTgt spid="46"/>
                                        </p:tgtEl>
                                        <p:attrNameLst>
                                          <p:attrName>style.visibility</p:attrName>
                                        </p:attrNameLst>
                                      </p:cBhvr>
                                      <p:tavLst>
                                        <p:tav tm="0">
                                          <p:val>
                                            <p:strVal val="hidden"/>
                                          </p:val>
                                        </p:tav>
                                        <p:tav tm="50000">
                                          <p:val>
                                            <p:strVal val="visible"/>
                                          </p:val>
                                        </p:tav>
                                      </p:tavLst>
                                    </p:anim>
                                  </p:childTnLst>
                                </p:cTn>
                              </p:par>
                              <p:par>
                                <p:cTn id="77" presetID="35" presetClass="emph" presetSubtype="0" fill="hold" nodeType="withEffect">
                                  <p:stCondLst>
                                    <p:cond delay="0"/>
                                  </p:stCondLst>
                                  <p:childTnLst>
                                    <p:anim calcmode="discrete" valueType="str">
                                      <p:cBhvr>
                                        <p:cTn id="78" dur="1000" fill="hold"/>
                                        <p:tgtEl>
                                          <p:spTgt spid="40"/>
                                        </p:tgtEl>
                                        <p:attrNameLst>
                                          <p:attrName>style.visibility</p:attrName>
                                        </p:attrNameLst>
                                      </p:cBhvr>
                                      <p:tavLst>
                                        <p:tav tm="0">
                                          <p:val>
                                            <p:strVal val="hidden"/>
                                          </p:val>
                                        </p:tav>
                                        <p:tav tm="50000">
                                          <p:val>
                                            <p:strVal val="visible"/>
                                          </p:val>
                                        </p:tav>
                                      </p:tavLst>
                                    </p:anim>
                                  </p:childTnLst>
                                </p:cTn>
                              </p:par>
                              <p:par>
                                <p:cTn id="79" presetID="35" presetClass="emph" presetSubtype="0" fill="hold" nodeType="withEffect">
                                  <p:stCondLst>
                                    <p:cond delay="0"/>
                                  </p:stCondLst>
                                  <p:childTnLst>
                                    <p:anim calcmode="discrete" valueType="str">
                                      <p:cBhvr>
                                        <p:cTn id="80" dur="1000" fill="hold"/>
                                        <p:tgtEl>
                                          <p:spTgt spid="48"/>
                                        </p:tgtEl>
                                        <p:attrNameLst>
                                          <p:attrName>style.visibility</p:attrName>
                                        </p:attrNameLst>
                                      </p:cBhvr>
                                      <p:tavLst>
                                        <p:tav tm="0">
                                          <p:val>
                                            <p:strVal val="hidden"/>
                                          </p:val>
                                        </p:tav>
                                        <p:tav tm="50000">
                                          <p:val>
                                            <p:strVal val="visible"/>
                                          </p:val>
                                        </p:tav>
                                      </p:tavLst>
                                    </p:anim>
                                  </p:childTnLst>
                                </p:cTn>
                              </p:par>
                              <p:par>
                                <p:cTn id="81" presetID="35" presetClass="emph" presetSubtype="0" fill="hold" nodeType="withEffect">
                                  <p:stCondLst>
                                    <p:cond delay="0"/>
                                  </p:stCondLst>
                                  <p:childTnLst>
                                    <p:anim calcmode="discrete" valueType="str">
                                      <p:cBhvr>
                                        <p:cTn id="82" dur="1000" fill="hold"/>
                                        <p:tgtEl>
                                          <p:spTgt spid="45"/>
                                        </p:tgtEl>
                                        <p:attrNameLst>
                                          <p:attrName>style.visibility</p:attrName>
                                        </p:attrNameLst>
                                      </p:cBhvr>
                                      <p:tavLst>
                                        <p:tav tm="0">
                                          <p:val>
                                            <p:strVal val="hidden"/>
                                          </p:val>
                                        </p:tav>
                                        <p:tav tm="50000">
                                          <p:val>
                                            <p:strVal val="visible"/>
                                          </p:val>
                                        </p:tav>
                                      </p:tavLst>
                                    </p:anim>
                                  </p:childTnLst>
                                </p:cTn>
                              </p:par>
                              <p:par>
                                <p:cTn id="83" presetID="35" presetClass="emph" presetSubtype="0" fill="hold" nodeType="withEffect">
                                  <p:stCondLst>
                                    <p:cond delay="0"/>
                                  </p:stCondLst>
                                  <p:childTnLst>
                                    <p:anim calcmode="discrete" valueType="str">
                                      <p:cBhvr>
                                        <p:cTn id="84" dur="1000" fill="hold"/>
                                        <p:tgtEl>
                                          <p:spTgt spid="43"/>
                                        </p:tgtEl>
                                        <p:attrNameLst>
                                          <p:attrName>style.visibility</p:attrName>
                                        </p:attrNameLst>
                                      </p:cBhvr>
                                      <p:tavLst>
                                        <p:tav tm="0">
                                          <p:val>
                                            <p:strVal val="hidden"/>
                                          </p:val>
                                        </p:tav>
                                        <p:tav tm="50000">
                                          <p:val>
                                            <p:strVal val="visible"/>
                                          </p:val>
                                        </p:tav>
                                      </p:tavLst>
                                    </p:anim>
                                  </p:childTnLst>
                                </p:cTn>
                              </p:par>
                              <p:par>
                                <p:cTn id="85" presetID="35" presetClass="emph" presetSubtype="0" fill="hold" nodeType="withEffect">
                                  <p:stCondLst>
                                    <p:cond delay="0"/>
                                  </p:stCondLst>
                                  <p:childTnLst>
                                    <p:anim calcmode="discrete" valueType="str">
                                      <p:cBhvr>
                                        <p:cTn id="86" dur="1000" fill="hold"/>
                                        <p:tgtEl>
                                          <p:spTgt spid="41"/>
                                        </p:tgtEl>
                                        <p:attrNameLst>
                                          <p:attrName>style.visibility</p:attrName>
                                        </p:attrNameLst>
                                      </p:cBhvr>
                                      <p:tavLst>
                                        <p:tav tm="0">
                                          <p:val>
                                            <p:strVal val="hidden"/>
                                          </p:val>
                                        </p:tav>
                                        <p:tav tm="50000">
                                          <p:val>
                                            <p:strVal val="visible"/>
                                          </p:val>
                                        </p:tav>
                                      </p:tavLst>
                                    </p:anim>
                                  </p:childTnLst>
                                </p:cTn>
                              </p:par>
                              <p:par>
                                <p:cTn id="87" presetID="35" presetClass="emph" presetSubtype="0" fill="hold" nodeType="withEffect">
                                  <p:stCondLst>
                                    <p:cond delay="0"/>
                                  </p:stCondLst>
                                  <p:childTnLst>
                                    <p:anim calcmode="discrete" valueType="str">
                                      <p:cBhvr>
                                        <p:cTn id="88" dur="1000" fill="hold"/>
                                        <p:tgtEl>
                                          <p:spTgt spid="44"/>
                                        </p:tgtEl>
                                        <p:attrNameLst>
                                          <p:attrName>style.visibility</p:attrName>
                                        </p:attrNameLst>
                                      </p:cBhvr>
                                      <p:tavLst>
                                        <p:tav tm="0">
                                          <p:val>
                                            <p:strVal val="hidden"/>
                                          </p:val>
                                        </p:tav>
                                        <p:tav tm="50000">
                                          <p:val>
                                            <p:strVal val="visible"/>
                                          </p:val>
                                        </p:tav>
                                      </p:tavLst>
                                    </p:anim>
                                  </p:childTnLst>
                                </p:cTn>
                              </p:par>
                              <p:par>
                                <p:cTn id="89" presetID="35" presetClass="emph" presetSubtype="0" fill="hold" nodeType="withEffect">
                                  <p:stCondLst>
                                    <p:cond delay="0"/>
                                  </p:stCondLst>
                                  <p:childTnLst>
                                    <p:anim calcmode="discrete" valueType="str">
                                      <p:cBhvr>
                                        <p:cTn id="90"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35" presetClass="emph" presetSubtype="0" fill="hold" nodeType="clickEffect">
                                  <p:stCondLst>
                                    <p:cond delay="0"/>
                                  </p:stCondLst>
                                  <p:childTnLst>
                                    <p:anim calcmode="discrete" valueType="str">
                                      <p:cBhvr>
                                        <p:cTn id="94" dur="1000" fill="hold"/>
                                        <p:tgtEl>
                                          <p:spTgt spid="40"/>
                                        </p:tgtEl>
                                        <p:attrNameLst>
                                          <p:attrName>style.visibility</p:attrName>
                                        </p:attrNameLst>
                                      </p:cBhvr>
                                      <p:tavLst>
                                        <p:tav tm="0">
                                          <p:val>
                                            <p:strVal val="hidden"/>
                                          </p:val>
                                        </p:tav>
                                        <p:tav tm="50000">
                                          <p:val>
                                            <p:strVal val="visible"/>
                                          </p:val>
                                        </p:tav>
                                      </p:tavLst>
                                    </p:anim>
                                  </p:childTnLst>
                                </p:cTn>
                              </p:par>
                              <p:par>
                                <p:cTn id="95" presetID="35" presetClass="emph" presetSubtype="0" fill="hold" nodeType="withEffect">
                                  <p:stCondLst>
                                    <p:cond delay="0"/>
                                  </p:stCondLst>
                                  <p:childTnLst>
                                    <p:anim calcmode="discrete" valueType="str">
                                      <p:cBhvr>
                                        <p:cTn id="9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7" grpId="0" animBg="1"/>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29</a:t>
            </a:fld>
            <a:endParaRPr lang="en-US" dirty="0"/>
          </a:p>
        </p:txBody>
      </p:sp>
      <p:grpSp>
        <p:nvGrpSpPr>
          <p:cNvPr id="10" name="Group 9"/>
          <p:cNvGrpSpPr/>
          <p:nvPr/>
        </p:nvGrpSpPr>
        <p:grpSpPr>
          <a:xfrm>
            <a:off x="6424669" y="82076"/>
            <a:ext cx="2344949" cy="274320"/>
            <a:chOff x="6424669" y="82076"/>
            <a:chExt cx="2344949" cy="274320"/>
          </a:xfrm>
        </p:grpSpPr>
        <p:pic>
          <p:nvPicPr>
            <p:cNvPr id="11" name="Picture 10"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evaluation.jpg">
              <a:hlinkClick r:id="rId7" action="ppaction://hlinksldjump"/>
            </p:cNvPr>
            <p:cNvPicPr>
              <a:picLocks noChangeAspect="1"/>
            </p:cNvPicPr>
            <p:nvPr/>
          </p:nvPicPr>
          <p:blipFill>
            <a:blip r:embed="rId8">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4" name="Picture 13"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
        <p:nvSpPr>
          <p:cNvPr id="16" name="TextBox 15"/>
          <p:cNvSpPr txBox="1"/>
          <p:nvPr/>
        </p:nvSpPr>
        <p:spPr>
          <a:xfrm>
            <a:off x="830955" y="4913895"/>
            <a:ext cx="7483229" cy="461665"/>
          </a:xfrm>
          <a:prstGeom prst="rect">
            <a:avLst/>
          </a:prstGeom>
          <a:noFill/>
        </p:spPr>
        <p:txBody>
          <a:bodyPr wrap="square" rtlCol="0">
            <a:spAutoFit/>
          </a:bodyPr>
          <a:lstStyle/>
          <a:p>
            <a:pPr algn="ctr"/>
            <a:r>
              <a:rPr lang="en-US" sz="1200" dirty="0" smtClean="0"/>
              <a:t>Suppose that </a:t>
            </a:r>
            <a:r>
              <a:rPr lang="en-US" sz="1200" dirty="0" err="1" smtClean="0"/>
              <a:t>σ(angry</a:t>
            </a:r>
            <a:r>
              <a:rPr lang="en-US" sz="1200" dirty="0" smtClean="0"/>
              <a:t>, irate) = </a:t>
            </a:r>
            <a:r>
              <a:rPr lang="en-US" sz="1200" dirty="0" err="1" smtClean="0"/>
              <a:t>σ(angry</a:t>
            </a:r>
            <a:r>
              <a:rPr lang="en-US" sz="1200" dirty="0" smtClean="0"/>
              <a:t>, mad) = </a:t>
            </a:r>
            <a:r>
              <a:rPr lang="en-US" sz="1200" dirty="0" err="1" smtClean="0"/>
              <a:t>σ(afraid</a:t>
            </a:r>
            <a:r>
              <a:rPr lang="en-US" sz="1200" dirty="0" smtClean="0"/>
              <a:t>, scared) = 1,</a:t>
            </a:r>
          </a:p>
          <a:p>
            <a:pPr algn="ctr"/>
            <a:r>
              <a:rPr lang="en-US" sz="1200" dirty="0" smtClean="0"/>
              <a:t>with </a:t>
            </a:r>
            <a:r>
              <a:rPr lang="en-US" sz="1200" dirty="0" err="1" smtClean="0"/>
              <a:t>σ</a:t>
            </a:r>
            <a:r>
              <a:rPr lang="en-US" sz="1200" dirty="0" smtClean="0"/>
              <a:t> of any two identical labels being 1, and </a:t>
            </a:r>
            <a:r>
              <a:rPr lang="en-US" sz="1200" dirty="0" err="1" smtClean="0"/>
              <a:t>σ</a:t>
            </a:r>
            <a:r>
              <a:rPr lang="en-US" sz="1200" dirty="0" smtClean="0"/>
              <a:t> of all other pairs are 0.</a:t>
            </a:r>
          </a:p>
        </p:txBody>
      </p:sp>
      <p:pic>
        <p:nvPicPr>
          <p:cNvPr id="18" name="Picture 17" descr="metric-examples.pdf"/>
          <p:cNvPicPr>
            <a:picLocks noChangeAspect="1"/>
          </p:cNvPicPr>
          <p:nvPr/>
        </p:nvPicPr>
        <mc:AlternateContent xmlns:ma="http://schemas.microsoft.com/office/mac/drawingml/2008/main">
          <mc:Choice Requires="ma">
            <p:blipFill>
              <a:blip r:embed="rId1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tretch>
                <a:fillRect/>
              </a:stretch>
            </p:blipFill>
          </mc:Fallback>
        </mc:AlternateContent>
        <p:spPr>
          <a:xfrm>
            <a:off x="1453953" y="1930284"/>
            <a:ext cx="6236095" cy="797402"/>
          </a:xfrm>
          <a:prstGeom prst="rect">
            <a:avLst/>
          </a:prstGeom>
        </p:spPr>
      </p:pic>
      <p:sp>
        <p:nvSpPr>
          <p:cNvPr id="24" name="Down Arrow 23"/>
          <p:cNvSpPr/>
          <p:nvPr/>
        </p:nvSpPr>
        <p:spPr>
          <a:xfrm>
            <a:off x="4440348" y="2982506"/>
            <a:ext cx="263304" cy="50147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9" name="Picture 28" descr="metric-cwsaf1.pdf"/>
          <p:cNvPicPr>
            <a:picLocks noChangeAspect="1"/>
          </p:cNvPicPr>
          <p:nvPr/>
        </p:nvPicPr>
        <mc:AlternateContent xmlns:ma="http://schemas.microsoft.com/office/mac/drawingml/2008/main">
          <mc:Choice Requires="ma">
            <p:blipFill>
              <a:blip r:embed="rId15"/>
              <a:srcRect r="6172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rcRect r="61720"/>
              <a:stretch>
                <a:fillRect/>
              </a:stretch>
            </p:blipFill>
          </mc:Fallback>
        </mc:AlternateContent>
        <p:spPr>
          <a:xfrm>
            <a:off x="1453952" y="3752849"/>
            <a:ext cx="2387186" cy="1070845"/>
          </a:xfrm>
          <a:prstGeom prst="rect">
            <a:avLst/>
          </a:prstGeom>
        </p:spPr>
      </p:pic>
      <p:pic>
        <p:nvPicPr>
          <p:cNvPr id="31" name="Picture 30" descr="metric-cwsaf1.pdf"/>
          <p:cNvPicPr>
            <a:picLocks noChangeAspect="1"/>
          </p:cNvPicPr>
          <p:nvPr/>
        </p:nvPicPr>
        <mc:AlternateContent xmlns:ma="http://schemas.microsoft.com/office/mac/drawingml/2008/main">
          <mc:Choice Requires="ma">
            <p:blipFill>
              <a:blip r:embed="rId15"/>
              <a:srcRect l="38280" r="4383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rcRect l="38280" r="43837"/>
              <a:stretch>
                <a:fillRect/>
              </a:stretch>
            </p:blipFill>
          </mc:Fallback>
        </mc:AlternateContent>
        <p:spPr>
          <a:xfrm>
            <a:off x="3841138" y="3752849"/>
            <a:ext cx="1115169" cy="1070845"/>
          </a:xfrm>
          <a:prstGeom prst="rect">
            <a:avLst/>
          </a:prstGeom>
        </p:spPr>
      </p:pic>
      <p:pic>
        <p:nvPicPr>
          <p:cNvPr id="32" name="Picture 31" descr="metric-cwsaf1.pdf"/>
          <p:cNvPicPr>
            <a:picLocks noChangeAspect="1"/>
          </p:cNvPicPr>
          <p:nvPr/>
        </p:nvPicPr>
        <mc:AlternateContent xmlns:ma="http://schemas.microsoft.com/office/mac/drawingml/2008/main">
          <mc:Choice Requires="ma">
            <p:blipFill>
              <a:blip r:embed="rId15"/>
              <a:srcRect l="56163" r="2521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rcRect l="56163" r="25210"/>
              <a:stretch>
                <a:fillRect/>
              </a:stretch>
            </p:blipFill>
          </mc:Fallback>
        </mc:AlternateContent>
        <p:spPr>
          <a:xfrm>
            <a:off x="4956307" y="3752849"/>
            <a:ext cx="1161635" cy="1070845"/>
          </a:xfrm>
          <a:prstGeom prst="rect">
            <a:avLst/>
          </a:prstGeom>
        </p:spPr>
      </p:pic>
      <p:pic>
        <p:nvPicPr>
          <p:cNvPr id="33" name="Picture 32" descr="metric-cwsaf1.pdf"/>
          <p:cNvPicPr>
            <a:picLocks noChangeAspect="1"/>
          </p:cNvPicPr>
          <p:nvPr/>
        </p:nvPicPr>
        <mc:AlternateContent xmlns:ma="http://schemas.microsoft.com/office/mac/drawingml/2008/main">
          <mc:Choice Requires="ma">
            <p:blipFill>
              <a:blip r:embed="rId15"/>
              <a:srcRect l="7479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rcRect l="74790"/>
              <a:stretch>
                <a:fillRect/>
              </a:stretch>
            </p:blipFill>
          </mc:Fallback>
        </mc:AlternateContent>
        <p:spPr>
          <a:xfrm>
            <a:off x="6117942" y="3752849"/>
            <a:ext cx="1572105" cy="1070845"/>
          </a:xfrm>
          <a:prstGeom prst="rect">
            <a:avLst/>
          </a:prstGeom>
        </p:spPr>
      </p:pic>
      <p:sp>
        <p:nvSpPr>
          <p:cNvPr id="34" name="TextBox 33"/>
          <p:cNvSpPr txBox="1"/>
          <p:nvPr/>
        </p:nvSpPr>
        <p:spPr>
          <a:xfrm>
            <a:off x="828675" y="5390848"/>
            <a:ext cx="7490075" cy="461665"/>
          </a:xfrm>
          <a:prstGeom prst="rect">
            <a:avLst/>
          </a:prstGeom>
          <a:noFill/>
        </p:spPr>
        <p:txBody>
          <a:bodyPr wrap="square" rtlCol="0">
            <a:spAutoFit/>
          </a:bodyPr>
          <a:lstStyle/>
          <a:p>
            <a:pPr algn="ctr"/>
            <a:r>
              <a:rPr lang="en-US" sz="1200" dirty="0" smtClean="0"/>
              <a:t>red = non-intuitive score</a:t>
            </a:r>
          </a:p>
          <a:p>
            <a:pPr algn="ctr"/>
            <a:r>
              <a:rPr lang="en-US" sz="1200" dirty="0" smtClean="0"/>
              <a:t>green = intuitive score</a:t>
            </a:r>
            <a:endParaRPr lang="en-US" sz="1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a:t>
            </a:fld>
            <a:endParaRPr lang="en-US" dirty="0"/>
          </a:p>
        </p:txBody>
      </p:sp>
      <p:grpSp>
        <p:nvGrpSpPr>
          <p:cNvPr id="7" name="Group 6"/>
          <p:cNvGrpSpPr/>
          <p:nvPr/>
        </p:nvGrpSpPr>
        <p:grpSpPr>
          <a:xfrm>
            <a:off x="1855078" y="1768638"/>
            <a:ext cx="5433844" cy="4220682"/>
            <a:chOff x="1855078" y="1768638"/>
            <a:chExt cx="5433844" cy="4220682"/>
          </a:xfrm>
        </p:grpSpPr>
        <p:grpSp>
          <p:nvGrpSpPr>
            <p:cNvPr id="8" name="Group 20"/>
            <p:cNvGrpSpPr/>
            <p:nvPr/>
          </p:nvGrpSpPr>
          <p:grpSpPr>
            <a:xfrm>
              <a:off x="1855078" y="1768638"/>
              <a:ext cx="4491872" cy="523407"/>
              <a:chOff x="1468146" y="2248044"/>
              <a:chExt cx="4491872" cy="523407"/>
            </a:xfrm>
          </p:grpSpPr>
          <p:pic>
            <p:nvPicPr>
              <p:cNvPr id="21" name="Picture 20" descr="problem.jpg">
                <a:hlinkClick r:id="rId2" action="ppaction://hlinksldjump"/>
              </p:cNvPr>
              <p:cNvPicPr>
                <a:picLocks noChangeAspect="1"/>
              </p:cNvPicPr>
              <p:nvPr/>
            </p:nvPicPr>
            <p:blipFill>
              <a:blip r:embed="rId3"/>
              <a:stretch>
                <a:fillRect/>
              </a:stretch>
            </p:blipFill>
            <p:spPr>
              <a:xfrm>
                <a:off x="1468146" y="2248044"/>
                <a:ext cx="567295" cy="523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TextBox 21"/>
              <p:cNvSpPr txBox="1"/>
              <p:nvPr/>
            </p:nvSpPr>
            <p:spPr>
              <a:xfrm>
                <a:off x="2331507" y="2248231"/>
                <a:ext cx="3628511" cy="523220"/>
              </a:xfrm>
              <a:prstGeom prst="rect">
                <a:avLst/>
              </a:prstGeom>
              <a:noFill/>
            </p:spPr>
            <p:txBody>
              <a:bodyPr wrap="none" rtlCol="0">
                <a:spAutoFit/>
              </a:bodyPr>
              <a:lstStyle/>
              <a:p>
                <a:r>
                  <a:rPr lang="en-US" sz="2800" b="1" dirty="0" smtClean="0">
                    <a:latin typeface="+mj-lt"/>
                  </a:rPr>
                  <a:t>Defining the Problem</a:t>
                </a:r>
                <a:endParaRPr lang="en-US" sz="2800" b="1" dirty="0">
                  <a:latin typeface="+mj-lt"/>
                </a:endParaRPr>
              </a:p>
            </p:txBody>
          </p:sp>
        </p:grpSp>
        <p:grpSp>
          <p:nvGrpSpPr>
            <p:cNvPr id="9" name="Group 21"/>
            <p:cNvGrpSpPr/>
            <p:nvPr/>
          </p:nvGrpSpPr>
          <p:grpSpPr>
            <a:xfrm>
              <a:off x="1855078" y="2693097"/>
              <a:ext cx="2202189" cy="523407"/>
              <a:chOff x="1468146" y="2955334"/>
              <a:chExt cx="2202189" cy="523407"/>
            </a:xfrm>
          </p:grpSpPr>
          <p:pic>
            <p:nvPicPr>
              <p:cNvPr id="19" name="Picture 18" descr="methodology.jpg">
                <a:hlinkClick r:id="rId4" action="ppaction://hlinksldjump"/>
              </p:cNvPr>
              <p:cNvPicPr>
                <a:picLocks noChangeAspect="1"/>
              </p:cNvPicPr>
              <p:nvPr/>
            </p:nvPicPr>
            <p:blipFill>
              <a:blip r:embed="rId5">
                <a:duotone>
                  <a:prstClr val="black"/>
                  <a:schemeClr val="accent1">
                    <a:tint val="45000"/>
                    <a:satMod val="400000"/>
                  </a:schemeClr>
                </a:duotone>
              </a:blip>
              <a:srcRect l="6134" t="3270" r="8435" b="17850"/>
              <a:stretch>
                <a:fillRect/>
              </a:stretch>
            </p:blipFill>
            <p:spPr>
              <a:xfrm>
                <a:off x="1468146" y="295533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20" name="TextBox 19"/>
              <p:cNvSpPr txBox="1"/>
              <p:nvPr/>
            </p:nvSpPr>
            <p:spPr>
              <a:xfrm>
                <a:off x="2331507" y="2955521"/>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Models</a:t>
                </a:r>
                <a:endParaRPr lang="en-US" sz="2800" b="1" dirty="0">
                  <a:solidFill>
                    <a:schemeClr val="bg1">
                      <a:lumMod val="85000"/>
                    </a:schemeClr>
                  </a:solidFill>
                  <a:latin typeface="+mj-lt"/>
                </a:endParaRPr>
              </a:p>
            </p:txBody>
          </p:sp>
        </p:grpSp>
        <p:grpSp>
          <p:nvGrpSpPr>
            <p:cNvPr id="10" name="Group 22"/>
            <p:cNvGrpSpPr/>
            <p:nvPr/>
          </p:nvGrpSpPr>
          <p:grpSpPr>
            <a:xfrm>
              <a:off x="1855078" y="4541828"/>
              <a:ext cx="2202190" cy="523220"/>
              <a:chOff x="1468145" y="3879340"/>
              <a:chExt cx="2202190" cy="523220"/>
            </a:xfrm>
          </p:grpSpPr>
          <p:pic>
            <p:nvPicPr>
              <p:cNvPr id="17" name="Picture 16" descr="data.jpg">
                <a:hlinkClick r:id="rId6" action="ppaction://hlinksldjump"/>
              </p:cNvPr>
              <p:cNvPicPr>
                <a:picLocks noChangeAspect="1"/>
              </p:cNvPicPr>
              <p:nvPr/>
            </p:nvPicPr>
            <p:blipFill>
              <a:blip r:embed="rId7">
                <a:duotone>
                  <a:prstClr val="black"/>
                  <a:schemeClr val="accent1">
                    <a:tint val="45000"/>
                    <a:satMod val="400000"/>
                  </a:schemeClr>
                </a:duotone>
              </a:blip>
              <a:srcRect t="4292" b="11712"/>
              <a:stretch>
                <a:fillRect/>
              </a:stretch>
            </p:blipFill>
            <p:spPr>
              <a:xfrm>
                <a:off x="1468145" y="3879340"/>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8" name="TextBox 17"/>
              <p:cNvSpPr txBox="1"/>
              <p:nvPr/>
            </p:nvSpPr>
            <p:spPr>
              <a:xfrm>
                <a:off x="2331507" y="3879340"/>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Results</a:t>
                </a:r>
              </a:p>
            </p:txBody>
          </p:sp>
        </p:grpSp>
        <p:grpSp>
          <p:nvGrpSpPr>
            <p:cNvPr id="11" name="Group 23"/>
            <p:cNvGrpSpPr/>
            <p:nvPr/>
          </p:nvGrpSpPr>
          <p:grpSpPr>
            <a:xfrm>
              <a:off x="1855079" y="3617556"/>
              <a:ext cx="4677225" cy="523220"/>
              <a:chOff x="1468147" y="4803159"/>
              <a:chExt cx="4677225" cy="523220"/>
            </a:xfrm>
          </p:grpSpPr>
          <p:pic>
            <p:nvPicPr>
              <p:cNvPr id="15" name="Picture 14" descr="evaluation.jpg">
                <a:hlinkClick r:id="rId8" action="ppaction://hlinksldjump"/>
              </p:cNvPr>
              <p:cNvPicPr>
                <a:picLocks noChangeAspect="1"/>
              </p:cNvPicPr>
              <p:nvPr/>
            </p:nvPicPr>
            <p:blipFill>
              <a:blip r:embed="rId9">
                <a:duotone>
                  <a:prstClr val="black"/>
                  <a:schemeClr val="accent1">
                    <a:tint val="45000"/>
                    <a:satMod val="400000"/>
                  </a:schemeClr>
                </a:duotone>
              </a:blip>
              <a:srcRect l="8102" r="10580"/>
              <a:stretch>
                <a:fillRect/>
              </a:stretch>
            </p:blipFill>
            <p:spPr>
              <a:xfrm>
                <a:off x="1468147" y="4803159"/>
                <a:ext cx="567294" cy="523219"/>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6" name="TextBox 15"/>
              <p:cNvSpPr txBox="1"/>
              <p:nvPr/>
            </p:nvSpPr>
            <p:spPr>
              <a:xfrm>
                <a:off x="2331507" y="4803159"/>
                <a:ext cx="3813865" cy="523220"/>
              </a:xfrm>
              <a:prstGeom prst="rect">
                <a:avLst/>
              </a:prstGeom>
              <a:noFill/>
            </p:spPr>
            <p:txBody>
              <a:bodyPr wrap="none" rtlCol="0">
                <a:spAutoFit/>
              </a:bodyPr>
              <a:lstStyle/>
              <a:p>
                <a:r>
                  <a:rPr lang="en-US" sz="2800" b="1" dirty="0" smtClean="0">
                    <a:solidFill>
                      <a:schemeClr val="bg1">
                        <a:lumMod val="85000"/>
                      </a:schemeClr>
                    </a:solidFill>
                    <a:latin typeface="+mj-lt"/>
                  </a:rPr>
                  <a:t>Performance Measures</a:t>
                </a:r>
              </a:p>
            </p:txBody>
          </p:sp>
        </p:grpSp>
        <p:grpSp>
          <p:nvGrpSpPr>
            <p:cNvPr id="12" name="Group 26"/>
            <p:cNvGrpSpPr/>
            <p:nvPr/>
          </p:nvGrpSpPr>
          <p:grpSpPr>
            <a:xfrm>
              <a:off x="1855078" y="5466100"/>
              <a:ext cx="5433844" cy="523220"/>
              <a:chOff x="1468145" y="5548144"/>
              <a:chExt cx="5433844" cy="523220"/>
            </a:xfrm>
          </p:grpSpPr>
          <p:pic>
            <p:nvPicPr>
              <p:cNvPr id="13" name="Picture 12" descr="books.jpg">
                <a:hlinkClick r:id="rId10" action="ppaction://hlinksldjump"/>
              </p:cNvPr>
              <p:cNvPicPr>
                <a:picLocks noChangeAspect="1"/>
              </p:cNvPicPr>
              <p:nvPr/>
            </p:nvPicPr>
            <p:blipFill>
              <a:blip r:embed="rId11">
                <a:duotone>
                  <a:prstClr val="black"/>
                  <a:schemeClr val="accent1">
                    <a:tint val="45000"/>
                    <a:satMod val="400000"/>
                  </a:schemeClr>
                </a:duotone>
              </a:blip>
              <a:srcRect t="5691" b="5691"/>
              <a:stretch>
                <a:fillRect/>
              </a:stretch>
            </p:blipFill>
            <p:spPr>
              <a:xfrm>
                <a:off x="1468145" y="5548144"/>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4" name="TextBox 13"/>
              <p:cNvSpPr txBox="1"/>
              <p:nvPr/>
            </p:nvSpPr>
            <p:spPr>
              <a:xfrm>
                <a:off x="2331507" y="5548144"/>
                <a:ext cx="4570482" cy="523220"/>
              </a:xfrm>
              <a:prstGeom prst="rect">
                <a:avLst/>
              </a:prstGeom>
              <a:noFill/>
            </p:spPr>
            <p:txBody>
              <a:bodyPr wrap="none" rtlCol="0">
                <a:spAutoFit/>
              </a:bodyPr>
              <a:lstStyle/>
              <a:p>
                <a:r>
                  <a:rPr lang="en-US" sz="2800" b="1" dirty="0" smtClean="0">
                    <a:solidFill>
                      <a:schemeClr val="bg1">
                        <a:lumMod val="85000"/>
                      </a:schemeClr>
                    </a:solidFill>
                    <a:latin typeface="+mj-lt"/>
                    <a:cs typeface="Euphemia (Body)"/>
                  </a:rPr>
                  <a:t>Conclusions / Future Work</a:t>
                </a:r>
              </a:p>
            </p:txBody>
          </p:sp>
        </p:grpSp>
      </p:gr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30</a:t>
            </a:fld>
            <a:endParaRPr lang="en-US" dirty="0"/>
          </a:p>
        </p:txBody>
      </p:sp>
      <p:grpSp>
        <p:nvGrpSpPr>
          <p:cNvPr id="7" name="Group 6"/>
          <p:cNvGrpSpPr/>
          <p:nvPr/>
        </p:nvGrpSpPr>
        <p:grpSpPr>
          <a:xfrm>
            <a:off x="1855078" y="1768638"/>
            <a:ext cx="5433844" cy="4220682"/>
            <a:chOff x="1855078" y="1768638"/>
            <a:chExt cx="5433844" cy="4220682"/>
          </a:xfrm>
        </p:grpSpPr>
        <p:grpSp>
          <p:nvGrpSpPr>
            <p:cNvPr id="8" name="Group 20"/>
            <p:cNvGrpSpPr/>
            <p:nvPr/>
          </p:nvGrpSpPr>
          <p:grpSpPr>
            <a:xfrm>
              <a:off x="1855078" y="1768638"/>
              <a:ext cx="4491872" cy="523407"/>
              <a:chOff x="1468146" y="2248044"/>
              <a:chExt cx="4491872" cy="523407"/>
            </a:xfrm>
          </p:grpSpPr>
          <p:pic>
            <p:nvPicPr>
              <p:cNvPr id="21" name="Picture 20" descr="problem.jpg">
                <a:hlinkClick r:id="rId3" action="ppaction://hlinksldjump"/>
              </p:cNvPr>
              <p:cNvPicPr>
                <a:picLocks noChangeAspect="1"/>
              </p:cNvPicPr>
              <p:nvPr/>
            </p:nvPicPr>
            <p:blipFill>
              <a:blip r:embed="rId4">
                <a:duotone>
                  <a:prstClr val="black"/>
                  <a:schemeClr val="accent1">
                    <a:tint val="45000"/>
                    <a:satMod val="400000"/>
                  </a:schemeClr>
                </a:duotone>
              </a:blip>
              <a:stretch>
                <a:fillRect/>
              </a:stretch>
            </p:blipFill>
            <p:spPr>
              <a:xfrm>
                <a:off x="1468146" y="224804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22" name="TextBox 21"/>
              <p:cNvSpPr txBox="1"/>
              <p:nvPr/>
            </p:nvSpPr>
            <p:spPr>
              <a:xfrm>
                <a:off x="2331507" y="2248231"/>
                <a:ext cx="3628511" cy="523220"/>
              </a:xfrm>
              <a:prstGeom prst="rect">
                <a:avLst/>
              </a:prstGeom>
              <a:noFill/>
            </p:spPr>
            <p:txBody>
              <a:bodyPr wrap="none" rtlCol="0">
                <a:spAutoFit/>
              </a:bodyPr>
              <a:lstStyle/>
              <a:p>
                <a:r>
                  <a:rPr lang="en-US" sz="2800" b="1" dirty="0" smtClean="0">
                    <a:solidFill>
                      <a:srgbClr val="D9D9D9"/>
                    </a:solidFill>
                    <a:latin typeface="+mj-lt"/>
                  </a:rPr>
                  <a:t>Defining the Problem</a:t>
                </a:r>
                <a:endParaRPr lang="en-US" sz="2800" b="1" dirty="0">
                  <a:solidFill>
                    <a:srgbClr val="D9D9D9"/>
                  </a:solidFill>
                  <a:latin typeface="+mj-lt"/>
                </a:endParaRPr>
              </a:p>
            </p:txBody>
          </p:sp>
        </p:grpSp>
        <p:grpSp>
          <p:nvGrpSpPr>
            <p:cNvPr id="9" name="Group 21"/>
            <p:cNvGrpSpPr/>
            <p:nvPr/>
          </p:nvGrpSpPr>
          <p:grpSpPr>
            <a:xfrm>
              <a:off x="1855078" y="2693097"/>
              <a:ext cx="2202189" cy="523407"/>
              <a:chOff x="1468146" y="2955334"/>
              <a:chExt cx="2202189" cy="523407"/>
            </a:xfrm>
          </p:grpSpPr>
          <p:pic>
            <p:nvPicPr>
              <p:cNvPr id="19" name="Picture 18" descr="methodology.jpg">
                <a:hlinkClick r:id="rId5" action="ppaction://hlinksldjump"/>
              </p:cNvPr>
              <p:cNvPicPr>
                <a:picLocks noChangeAspect="1"/>
              </p:cNvPicPr>
              <p:nvPr/>
            </p:nvPicPr>
            <p:blipFill>
              <a:blip r:embed="rId6">
                <a:duotone>
                  <a:prstClr val="black"/>
                  <a:schemeClr val="accent1">
                    <a:tint val="45000"/>
                    <a:satMod val="400000"/>
                  </a:schemeClr>
                </a:duotone>
              </a:blip>
              <a:srcRect l="6134" t="3270" r="8435" b="17850"/>
              <a:stretch>
                <a:fillRect/>
              </a:stretch>
            </p:blipFill>
            <p:spPr>
              <a:xfrm>
                <a:off x="1468146" y="295533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20" name="TextBox 19"/>
              <p:cNvSpPr txBox="1"/>
              <p:nvPr/>
            </p:nvSpPr>
            <p:spPr>
              <a:xfrm>
                <a:off x="2331507" y="2955521"/>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Models</a:t>
                </a:r>
                <a:endParaRPr lang="en-US" sz="2800" b="1" dirty="0">
                  <a:solidFill>
                    <a:schemeClr val="bg1">
                      <a:lumMod val="85000"/>
                    </a:schemeClr>
                  </a:solidFill>
                  <a:latin typeface="+mj-lt"/>
                </a:endParaRPr>
              </a:p>
            </p:txBody>
          </p:sp>
        </p:grpSp>
        <p:grpSp>
          <p:nvGrpSpPr>
            <p:cNvPr id="10" name="Group 22"/>
            <p:cNvGrpSpPr/>
            <p:nvPr/>
          </p:nvGrpSpPr>
          <p:grpSpPr>
            <a:xfrm>
              <a:off x="1855078" y="4541828"/>
              <a:ext cx="2202190" cy="523220"/>
              <a:chOff x="1468145" y="3879340"/>
              <a:chExt cx="2202190" cy="523220"/>
            </a:xfrm>
          </p:grpSpPr>
          <p:pic>
            <p:nvPicPr>
              <p:cNvPr id="17" name="Picture 16" descr="data.jpg">
                <a:hlinkClick r:id="rId7" action="ppaction://hlinksldjump"/>
              </p:cNvPr>
              <p:cNvPicPr>
                <a:picLocks noChangeAspect="1"/>
              </p:cNvPicPr>
              <p:nvPr/>
            </p:nvPicPr>
            <p:blipFill>
              <a:blip r:embed="rId8"/>
              <a:srcRect t="4292" b="11712"/>
              <a:stretch>
                <a:fillRect/>
              </a:stretch>
            </p:blipFill>
            <p:spPr>
              <a:xfrm>
                <a:off x="1468145" y="3879340"/>
                <a:ext cx="567295" cy="523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2331507" y="3879340"/>
                <a:ext cx="1338828" cy="523220"/>
              </a:xfrm>
              <a:prstGeom prst="rect">
                <a:avLst/>
              </a:prstGeom>
              <a:noFill/>
            </p:spPr>
            <p:txBody>
              <a:bodyPr wrap="none" rtlCol="0">
                <a:spAutoFit/>
              </a:bodyPr>
              <a:lstStyle/>
              <a:p>
                <a:r>
                  <a:rPr lang="en-US" sz="2800" b="1" dirty="0" smtClean="0">
                    <a:solidFill>
                      <a:srgbClr val="514843"/>
                    </a:solidFill>
                    <a:latin typeface="+mj-lt"/>
                  </a:rPr>
                  <a:t>Results</a:t>
                </a:r>
              </a:p>
            </p:txBody>
          </p:sp>
        </p:grpSp>
        <p:grpSp>
          <p:nvGrpSpPr>
            <p:cNvPr id="11" name="Group 23"/>
            <p:cNvGrpSpPr/>
            <p:nvPr/>
          </p:nvGrpSpPr>
          <p:grpSpPr>
            <a:xfrm>
              <a:off x="1855079" y="3617556"/>
              <a:ext cx="4677225" cy="523220"/>
              <a:chOff x="1468147" y="4803159"/>
              <a:chExt cx="4677225" cy="523220"/>
            </a:xfrm>
          </p:grpSpPr>
          <p:pic>
            <p:nvPicPr>
              <p:cNvPr id="15" name="Picture 14" descr="evaluation.jpg">
                <a:hlinkClick r:id="rId9" action="ppaction://hlinksldjump"/>
              </p:cNvPr>
              <p:cNvPicPr>
                <a:picLocks noChangeAspect="1"/>
              </p:cNvPicPr>
              <p:nvPr/>
            </p:nvPicPr>
            <p:blipFill>
              <a:blip r:embed="rId10">
                <a:duotone>
                  <a:prstClr val="black"/>
                  <a:schemeClr val="accent1">
                    <a:tint val="45000"/>
                    <a:satMod val="400000"/>
                  </a:schemeClr>
                </a:duotone>
              </a:blip>
              <a:srcRect l="8102" r="10580"/>
              <a:stretch>
                <a:fillRect/>
              </a:stretch>
            </p:blipFill>
            <p:spPr>
              <a:xfrm>
                <a:off x="1468147" y="4803159"/>
                <a:ext cx="567294" cy="523219"/>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6" name="TextBox 15"/>
              <p:cNvSpPr txBox="1"/>
              <p:nvPr/>
            </p:nvSpPr>
            <p:spPr>
              <a:xfrm>
                <a:off x="2331507" y="4803159"/>
                <a:ext cx="3813865" cy="523220"/>
              </a:xfrm>
              <a:prstGeom prst="rect">
                <a:avLst/>
              </a:prstGeom>
              <a:noFill/>
            </p:spPr>
            <p:txBody>
              <a:bodyPr wrap="none" rtlCol="0">
                <a:spAutoFit/>
              </a:bodyPr>
              <a:lstStyle/>
              <a:p>
                <a:r>
                  <a:rPr lang="en-US" sz="2800" b="1" dirty="0" smtClean="0">
                    <a:solidFill>
                      <a:schemeClr val="bg1">
                        <a:lumMod val="85000"/>
                      </a:schemeClr>
                    </a:solidFill>
                    <a:latin typeface="+mj-lt"/>
                  </a:rPr>
                  <a:t>Performance Measures</a:t>
                </a:r>
              </a:p>
            </p:txBody>
          </p:sp>
        </p:grpSp>
        <p:grpSp>
          <p:nvGrpSpPr>
            <p:cNvPr id="12" name="Group 26"/>
            <p:cNvGrpSpPr/>
            <p:nvPr/>
          </p:nvGrpSpPr>
          <p:grpSpPr>
            <a:xfrm>
              <a:off x="1855078" y="5466100"/>
              <a:ext cx="5433844" cy="523220"/>
              <a:chOff x="1468145" y="5548144"/>
              <a:chExt cx="5433844" cy="523220"/>
            </a:xfrm>
          </p:grpSpPr>
          <p:pic>
            <p:nvPicPr>
              <p:cNvPr id="13" name="Picture 12" descr="books.jpg">
                <a:hlinkClick r:id="rId11" action="ppaction://hlinksldjump"/>
              </p:cNvPr>
              <p:cNvPicPr>
                <a:picLocks noChangeAspect="1"/>
              </p:cNvPicPr>
              <p:nvPr/>
            </p:nvPicPr>
            <p:blipFill>
              <a:blip r:embed="rId12">
                <a:duotone>
                  <a:prstClr val="black"/>
                  <a:schemeClr val="accent1">
                    <a:tint val="45000"/>
                    <a:satMod val="400000"/>
                  </a:schemeClr>
                </a:duotone>
              </a:blip>
              <a:srcRect t="5691" b="5691"/>
              <a:stretch>
                <a:fillRect/>
              </a:stretch>
            </p:blipFill>
            <p:spPr>
              <a:xfrm>
                <a:off x="1468145" y="5548144"/>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14" name="TextBox 13"/>
              <p:cNvSpPr txBox="1"/>
              <p:nvPr/>
            </p:nvSpPr>
            <p:spPr>
              <a:xfrm>
                <a:off x="2331507" y="5548144"/>
                <a:ext cx="4570482" cy="523220"/>
              </a:xfrm>
              <a:prstGeom prst="rect">
                <a:avLst/>
              </a:prstGeom>
              <a:noFill/>
            </p:spPr>
            <p:txBody>
              <a:bodyPr wrap="none" rtlCol="0">
                <a:spAutoFit/>
              </a:bodyPr>
              <a:lstStyle/>
              <a:p>
                <a:r>
                  <a:rPr lang="en-US" sz="2800" b="1" dirty="0" smtClean="0">
                    <a:solidFill>
                      <a:schemeClr val="bg1">
                        <a:lumMod val="85000"/>
                      </a:schemeClr>
                    </a:solidFill>
                    <a:latin typeface="+mj-lt"/>
                    <a:cs typeface="Euphemia (Body)"/>
                  </a:rPr>
                  <a:t>Conclusions / Future Work</a:t>
                </a:r>
              </a:p>
            </p:txBody>
          </p:sp>
        </p:grpSp>
      </p:gr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Procedure</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dirty="0" smtClean="0"/>
              <a:t>Anh Tran - Dissertation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31</a:t>
            </a:fld>
            <a:endParaRPr lang="en-US" dirty="0"/>
          </a:p>
        </p:txBody>
      </p:sp>
      <p:grpSp>
        <p:nvGrpSpPr>
          <p:cNvPr id="24" name="Group 23"/>
          <p:cNvGrpSpPr/>
          <p:nvPr/>
        </p:nvGrpSpPr>
        <p:grpSpPr>
          <a:xfrm>
            <a:off x="1601015" y="1540330"/>
            <a:ext cx="5941970" cy="4679858"/>
            <a:chOff x="1601015" y="1540330"/>
            <a:chExt cx="5941970" cy="4679858"/>
          </a:xfrm>
        </p:grpSpPr>
        <p:sp>
          <p:nvSpPr>
            <p:cNvPr id="9" name="Document 8"/>
            <p:cNvSpPr/>
            <p:nvPr/>
          </p:nvSpPr>
          <p:spPr>
            <a:xfrm>
              <a:off x="3931909" y="1540330"/>
              <a:ext cx="1350211" cy="71011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Video</a:t>
              </a:r>
              <a:endParaRPr lang="en-US" sz="1400" dirty="0"/>
            </a:p>
          </p:txBody>
        </p:sp>
        <p:sp>
          <p:nvSpPr>
            <p:cNvPr id="10" name="Document 9"/>
            <p:cNvSpPr/>
            <p:nvPr/>
          </p:nvSpPr>
          <p:spPr>
            <a:xfrm>
              <a:off x="3910359" y="5510073"/>
              <a:ext cx="1350211" cy="71011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Similarity score</a:t>
              </a:r>
              <a:endParaRPr lang="en-US" sz="1400" dirty="0"/>
            </a:p>
          </p:txBody>
        </p:sp>
        <p:grpSp>
          <p:nvGrpSpPr>
            <p:cNvPr id="29" name="Group 28"/>
            <p:cNvGrpSpPr/>
            <p:nvPr/>
          </p:nvGrpSpPr>
          <p:grpSpPr>
            <a:xfrm>
              <a:off x="1601015" y="2203498"/>
              <a:ext cx="5941970" cy="3306575"/>
              <a:chOff x="1601015" y="2277338"/>
              <a:chExt cx="5941970" cy="3306575"/>
            </a:xfrm>
          </p:grpSpPr>
          <p:sp>
            <p:nvSpPr>
              <p:cNvPr id="14" name="Rectangle 13"/>
              <p:cNvSpPr/>
              <p:nvPr/>
            </p:nvSpPr>
            <p:spPr>
              <a:xfrm>
                <a:off x="1601015" y="2466296"/>
                <a:ext cx="5941970" cy="285055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rtlCol="0" anchor="t" anchorCtr="1"/>
              <a:lstStyle/>
              <a:p>
                <a:pPr algn="ctr"/>
                <a:endParaRPr lang="en-US" sz="2000" dirty="0" smtClean="0">
                  <a:solidFill>
                    <a:schemeClr val="tx1"/>
                  </a:solidFill>
                </a:endParaRPr>
              </a:p>
              <a:p>
                <a:pPr algn="ctr"/>
                <a:r>
                  <a:rPr lang="en-US" sz="2000" b="1" dirty="0" smtClean="0">
                    <a:solidFill>
                      <a:schemeClr val="tx1"/>
                    </a:solidFill>
                  </a:rPr>
                  <a:t>Evaluation</a:t>
                </a:r>
              </a:p>
              <a:p>
                <a:pPr algn="ctr"/>
                <a:r>
                  <a:rPr lang="en-US" sz="2000" b="1" dirty="0" smtClean="0">
                    <a:solidFill>
                      <a:schemeClr val="tx1"/>
                    </a:solidFill>
                  </a:rPr>
                  <a:t>Protocol</a:t>
                </a:r>
                <a:endParaRPr lang="en-US" sz="2000" b="1" dirty="0">
                  <a:solidFill>
                    <a:schemeClr val="tx1"/>
                  </a:solidFill>
                </a:endParaRPr>
              </a:p>
            </p:txBody>
          </p:sp>
          <p:sp>
            <p:nvSpPr>
              <p:cNvPr id="15" name="Rectangle 14"/>
              <p:cNvSpPr/>
              <p:nvPr/>
            </p:nvSpPr>
            <p:spPr>
              <a:xfrm>
                <a:off x="5920489" y="3972391"/>
                <a:ext cx="1350211" cy="7085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Generate ground-truth distribution </a:t>
                </a:r>
                <a:r>
                  <a:rPr lang="en-US" sz="1400" b="1" i="1" dirty="0" smtClean="0"/>
                  <a:t>G</a:t>
                </a:r>
                <a:endParaRPr lang="en-US" sz="1400" b="1" i="1" dirty="0"/>
              </a:p>
            </p:txBody>
          </p:sp>
          <p:sp>
            <p:nvSpPr>
              <p:cNvPr id="16" name="Rectangle 15"/>
              <p:cNvSpPr/>
              <p:nvPr/>
            </p:nvSpPr>
            <p:spPr>
              <a:xfrm>
                <a:off x="5920489" y="3032032"/>
                <a:ext cx="1350211" cy="7085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Show video to </a:t>
                </a:r>
                <a:r>
                  <a:rPr lang="en-US" sz="1400" dirty="0" err="1" smtClean="0"/>
                  <a:t>MTurk</a:t>
                </a:r>
                <a:r>
                  <a:rPr lang="en-US" sz="1400" dirty="0" smtClean="0"/>
                  <a:t> workers</a:t>
                </a:r>
                <a:endParaRPr lang="en-US" sz="1400" dirty="0"/>
              </a:p>
            </p:txBody>
          </p:sp>
          <p:sp>
            <p:nvSpPr>
              <p:cNvPr id="17" name="Rectangle 16"/>
              <p:cNvSpPr/>
              <p:nvPr/>
            </p:nvSpPr>
            <p:spPr>
              <a:xfrm>
                <a:off x="1897923" y="3032032"/>
                <a:ext cx="1350211" cy="7085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Give video detections to system</a:t>
                </a:r>
                <a:endParaRPr lang="en-US" sz="1400" dirty="0"/>
              </a:p>
            </p:txBody>
          </p:sp>
          <p:sp>
            <p:nvSpPr>
              <p:cNvPr id="18" name="Rectangle 17"/>
              <p:cNvSpPr/>
              <p:nvPr/>
            </p:nvSpPr>
            <p:spPr>
              <a:xfrm>
                <a:off x="1897129" y="3973185"/>
                <a:ext cx="1350211" cy="7085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Generate response distribution </a:t>
                </a:r>
                <a:r>
                  <a:rPr lang="en-US" sz="1400" b="1" i="1" dirty="0" smtClean="0"/>
                  <a:t>R</a:t>
                </a:r>
                <a:endParaRPr lang="en-US" sz="1400" b="1" i="1" dirty="0"/>
              </a:p>
            </p:txBody>
          </p:sp>
          <p:sp>
            <p:nvSpPr>
              <p:cNvPr id="19" name="Rectangle 18"/>
              <p:cNvSpPr/>
              <p:nvPr/>
            </p:nvSpPr>
            <p:spPr>
              <a:xfrm>
                <a:off x="3579616" y="4571857"/>
                <a:ext cx="2013286" cy="6137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Compute similarity between </a:t>
                </a:r>
                <a:r>
                  <a:rPr lang="en-US" sz="1400" b="1" i="1" dirty="0" smtClean="0"/>
                  <a:t>R</a:t>
                </a:r>
                <a:r>
                  <a:rPr lang="en-US" sz="1400" dirty="0" smtClean="0"/>
                  <a:t> &amp; </a:t>
                </a:r>
                <a:r>
                  <a:rPr lang="en-US" sz="1400" b="1" i="1" dirty="0" smtClean="0"/>
                  <a:t>G</a:t>
                </a:r>
                <a:endParaRPr lang="en-US" sz="1400" b="1" i="1" dirty="0"/>
              </a:p>
            </p:txBody>
          </p:sp>
          <p:cxnSp>
            <p:nvCxnSpPr>
              <p:cNvPr id="20" name="Shape 22"/>
              <p:cNvCxnSpPr>
                <a:stCxn id="15" idx="2"/>
                <a:endCxn id="19" idx="3"/>
              </p:cNvCxnSpPr>
              <p:nvPr/>
            </p:nvCxnSpPr>
            <p:spPr>
              <a:xfrm rot="5400000">
                <a:off x="5995343" y="4278478"/>
                <a:ext cx="197812" cy="1002693"/>
              </a:xfrm>
              <a:prstGeom prst="bentConnector2">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hape 24"/>
              <p:cNvCxnSpPr>
                <a:stCxn id="18" idx="2"/>
                <a:endCxn id="19" idx="1"/>
              </p:cNvCxnSpPr>
              <p:nvPr/>
            </p:nvCxnSpPr>
            <p:spPr>
              <a:xfrm rot="16200000" flipH="1">
                <a:off x="2977416" y="4276530"/>
                <a:ext cx="197018" cy="1007381"/>
              </a:xfrm>
              <a:prstGeom prst="bentConnector2">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2"/>
                <a:endCxn id="18" idx="0"/>
              </p:cNvCxnSpPr>
              <p:nvPr/>
            </p:nvCxnSpPr>
            <p:spPr>
              <a:xfrm rot="5400000">
                <a:off x="2456319" y="3856475"/>
                <a:ext cx="232626" cy="794"/>
              </a:xfrm>
              <a:prstGeom prst="straightConnector1">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2"/>
                <a:endCxn id="15" idx="0"/>
              </p:cNvCxnSpPr>
              <p:nvPr/>
            </p:nvCxnSpPr>
            <p:spPr>
              <a:xfrm rot="5400000">
                <a:off x="6479679" y="3856475"/>
                <a:ext cx="231832" cy="1588"/>
              </a:xfrm>
              <a:prstGeom prst="straightConnector1">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hape 24"/>
              <p:cNvCxnSpPr>
                <a:stCxn id="9" idx="2"/>
                <a:endCxn id="17" idx="0"/>
              </p:cNvCxnSpPr>
              <p:nvPr/>
            </p:nvCxnSpPr>
            <p:spPr>
              <a:xfrm rot="5400000">
                <a:off x="3212676" y="1637692"/>
                <a:ext cx="754693" cy="2033986"/>
              </a:xfrm>
              <a:prstGeom prst="bentConnector3">
                <a:avLst>
                  <a:gd name="adj1" fmla="val 50000"/>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hape 24"/>
              <p:cNvCxnSpPr>
                <a:stCxn id="9" idx="2"/>
                <a:endCxn id="16" idx="0"/>
              </p:cNvCxnSpPr>
              <p:nvPr/>
            </p:nvCxnSpPr>
            <p:spPr>
              <a:xfrm rot="16200000" flipH="1">
                <a:off x="5223959" y="1660395"/>
                <a:ext cx="754693" cy="1988580"/>
              </a:xfrm>
              <a:prstGeom prst="bentConnector3">
                <a:avLst>
                  <a:gd name="adj1" fmla="val 50000"/>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9" idx="2"/>
                <a:endCxn id="10" idx="0"/>
              </p:cNvCxnSpPr>
              <p:nvPr/>
            </p:nvCxnSpPr>
            <p:spPr>
              <a:xfrm rot="5400000">
                <a:off x="4386707" y="5384361"/>
                <a:ext cx="398310" cy="794"/>
              </a:xfrm>
              <a:prstGeom prst="straightConnector1">
                <a:avLst/>
              </a:prstGeom>
              <a:ln w="19050" cap="rnd" cmpd="sng" algn="ctr">
                <a:solidFill>
                  <a:schemeClr val="accent1"/>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3247340" y="3611495"/>
            <a:ext cx="2656922" cy="338554"/>
          </a:xfrm>
          <a:prstGeom prst="rect">
            <a:avLst/>
          </a:prstGeom>
          <a:noFill/>
        </p:spPr>
        <p:txBody>
          <a:bodyPr wrap="none" rtlCol="0">
            <a:spAutoFit/>
          </a:bodyPr>
          <a:lstStyle/>
          <a:p>
            <a:r>
              <a:rPr lang="en-US" sz="1600" dirty="0" smtClean="0">
                <a:solidFill>
                  <a:srgbClr val="800000"/>
                </a:solidFill>
                <a:latin typeface="+mj-lt"/>
              </a:rPr>
              <a:t>How well does </a:t>
            </a:r>
            <a:r>
              <a:rPr lang="en-US" sz="1600" i="1" dirty="0" smtClean="0">
                <a:solidFill>
                  <a:srgbClr val="800000"/>
                </a:solidFill>
                <a:latin typeface="+mj-lt"/>
              </a:rPr>
              <a:t>R</a:t>
            </a:r>
            <a:r>
              <a:rPr lang="en-US" sz="1600" dirty="0" smtClean="0">
                <a:solidFill>
                  <a:srgbClr val="800000"/>
                </a:solidFill>
                <a:latin typeface="+mj-lt"/>
              </a:rPr>
              <a:t> match </a:t>
            </a:r>
            <a:r>
              <a:rPr lang="en-US" sz="1600" i="1" dirty="0" smtClean="0">
                <a:solidFill>
                  <a:srgbClr val="800000"/>
                </a:solidFill>
                <a:latin typeface="+mj-lt"/>
              </a:rPr>
              <a:t>G </a:t>
            </a:r>
            <a:r>
              <a:rPr lang="en-US" sz="1600" dirty="0" smtClean="0">
                <a:solidFill>
                  <a:srgbClr val="800000"/>
                </a:solidFill>
                <a:latin typeface="+mj-lt"/>
              </a:rPr>
              <a:t>?</a:t>
            </a:r>
            <a:endParaRPr lang="en-US" sz="1600" dirty="0">
              <a:solidFill>
                <a:srgbClr val="800000"/>
              </a:solidFill>
              <a:latin typeface="+mj-lt"/>
            </a:endParaRPr>
          </a:p>
        </p:txBody>
      </p:sp>
      <p:grpSp>
        <p:nvGrpSpPr>
          <p:cNvPr id="25" name="Group 24"/>
          <p:cNvGrpSpPr/>
          <p:nvPr/>
        </p:nvGrpSpPr>
        <p:grpSpPr>
          <a:xfrm>
            <a:off x="6424669" y="82076"/>
            <a:ext cx="2344949" cy="274320"/>
            <a:chOff x="6424669" y="82076"/>
            <a:chExt cx="2344949" cy="274320"/>
          </a:xfrm>
        </p:grpSpPr>
        <p:pic>
          <p:nvPicPr>
            <p:cNvPr id="26" name="Picture 25"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7" name="Picture 26"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8" name="Picture 27"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0" name="Picture 29" descr="data.jpg">
              <a:hlinkClick r:id="rId9" action="ppaction://hlinksldjump"/>
            </p:cNvPr>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2" name="Picture 31"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32</a:t>
            </a:fld>
            <a:endParaRPr lang="en-US" dirty="0"/>
          </a:p>
        </p:txBody>
      </p:sp>
      <p:sp>
        <p:nvSpPr>
          <p:cNvPr id="7" name="TextBox 6"/>
          <p:cNvSpPr txBox="1"/>
          <p:nvPr/>
        </p:nvSpPr>
        <p:spPr>
          <a:xfrm>
            <a:off x="828675" y="3727123"/>
            <a:ext cx="7490074" cy="1846659"/>
          </a:xfrm>
          <a:prstGeom prst="rect">
            <a:avLst/>
          </a:prstGeom>
          <a:noFill/>
        </p:spPr>
        <p:txBody>
          <a:bodyPr wrap="square" rtlCol="0">
            <a:spAutoFit/>
          </a:bodyPr>
          <a:lstStyle/>
          <a:p>
            <a:r>
              <a:rPr lang="en-US" dirty="0" smtClean="0"/>
              <a:t>The average evaluation performance across 26 different chase videos are shown against the baseline scores for our neighborhood information extraction models. Bold font indicates the best score in a given column.</a:t>
            </a:r>
          </a:p>
          <a:p>
            <a:endParaRPr lang="en-US" dirty="0" smtClean="0"/>
          </a:p>
          <a:p>
            <a:r>
              <a:rPr lang="en-US" sz="1400" dirty="0" smtClean="0"/>
              <a:t>* All average improvements over the baseline responses are significant (</a:t>
            </a:r>
            <a:r>
              <a:rPr lang="en-US" sz="1400" dirty="0" err="1" smtClean="0"/>
              <a:t>p</a:t>
            </a:r>
            <a:r>
              <a:rPr lang="en-US" sz="1400" dirty="0" smtClean="0"/>
              <a:t> &lt; 0.01). All significance tests were one-tailed and were based on nonparametric bootstrap </a:t>
            </a:r>
            <a:r>
              <a:rPr lang="en-US" sz="1400" dirty="0" err="1" smtClean="0"/>
              <a:t>resampling</a:t>
            </a:r>
            <a:r>
              <a:rPr lang="en-US" sz="1400" dirty="0" smtClean="0"/>
              <a:t> with 10,000 iterations.</a:t>
            </a:r>
            <a:endParaRPr lang="en-US" sz="1400" dirty="0"/>
          </a:p>
        </p:txBody>
      </p:sp>
      <p:grpSp>
        <p:nvGrpSpPr>
          <p:cNvPr id="8" name="Group 7"/>
          <p:cNvGrpSpPr/>
          <p:nvPr/>
        </p:nvGrpSpPr>
        <p:grpSpPr>
          <a:xfrm>
            <a:off x="6424669" y="82076"/>
            <a:ext cx="2344949" cy="274320"/>
            <a:chOff x="6424669" y="82076"/>
            <a:chExt cx="2344949" cy="274320"/>
          </a:xfrm>
        </p:grpSpPr>
        <p:pic>
          <p:nvPicPr>
            <p:cNvPr id="9" name="Picture 8"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data.jpg">
              <a:hlinkClick r:id="rId9" action="ppaction://hlinksldjump"/>
            </p:cNvPr>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4" name="Picture 13"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17" name="Group 16"/>
          <p:cNvGrpSpPr/>
          <p:nvPr/>
        </p:nvGrpSpPr>
        <p:grpSpPr>
          <a:xfrm>
            <a:off x="2947414" y="1561139"/>
            <a:ext cx="3249173" cy="1933173"/>
            <a:chOff x="2012614" y="1561139"/>
            <a:chExt cx="3249173" cy="1933173"/>
          </a:xfrm>
        </p:grpSpPr>
        <p:pic>
          <p:nvPicPr>
            <p:cNvPr id="11" name="Picture 10" descr="average-chase.pdf"/>
            <p:cNvPicPr>
              <a:picLocks noChangeAspect="1"/>
            </p:cNvPicPr>
            <p:nvPr/>
          </p:nvPicPr>
          <mc:AlternateContent xmlns:ma="http://schemas.microsoft.com/office/mac/drawingml/2008/main">
            <mc:Choice Requires="ma">
              <p:blipFill>
                <a:blip r:embed="rId13"/>
                <a:srcRect r="73556"/>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r="73556"/>
                <a:stretch>
                  <a:fillRect/>
                </a:stretch>
              </p:blipFill>
            </mc:Fallback>
          </mc:AlternateContent>
          <p:spPr>
            <a:xfrm>
              <a:off x="2012614" y="1561139"/>
              <a:ext cx="1352886" cy="1933173"/>
            </a:xfrm>
            <a:prstGeom prst="rect">
              <a:avLst/>
            </a:prstGeom>
          </p:spPr>
        </p:pic>
        <p:pic>
          <p:nvPicPr>
            <p:cNvPr id="16" name="Picture 15" descr="average-chase.pdf"/>
            <p:cNvPicPr>
              <a:picLocks noChangeAspect="1"/>
            </p:cNvPicPr>
            <p:nvPr/>
          </p:nvPicPr>
          <mc:AlternateContent xmlns:ma="http://schemas.microsoft.com/office/mac/drawingml/2008/main">
            <mc:Choice Requires="ma">
              <p:blipFill>
                <a:blip r:embed="rId13"/>
                <a:srcRect l="6293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l="62935"/>
                <a:stretch>
                  <a:fillRect/>
                </a:stretch>
              </p:blipFill>
            </mc:Fallback>
          </mc:AlternateContent>
          <p:spPr>
            <a:xfrm>
              <a:off x="3365500" y="1561139"/>
              <a:ext cx="1896287" cy="1933173"/>
            </a:xfrm>
            <a:prstGeom prst="rect">
              <a:avLst/>
            </a:prstGeom>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13" name="Content Placeholder 12"/>
          <p:cNvSpPr>
            <a:spLocks noGrp="1"/>
          </p:cNvSpPr>
          <p:nvPr>
            <p:ph sz="half" idx="1"/>
          </p:nvPr>
        </p:nvSpPr>
        <p:spPr>
          <a:xfrm>
            <a:off x="828675" y="3727123"/>
            <a:ext cx="7490074" cy="2445077"/>
          </a:xfrm>
        </p:spPr>
        <p:txBody>
          <a:bodyPr/>
          <a:lstStyle/>
          <a:p>
            <a:r>
              <a:rPr lang="en-US" i="1" dirty="0" err="1" smtClean="0"/>
              <a:t>event+vector</a:t>
            </a:r>
            <a:r>
              <a:rPr lang="en-US" dirty="0" smtClean="0"/>
              <a:t> outperformed baseline by almost 75%.</a:t>
            </a:r>
          </a:p>
          <a:p>
            <a:r>
              <a:rPr lang="en-US" dirty="0" smtClean="0"/>
              <a:t>Ensemble outperformed individual components.</a:t>
            </a:r>
          </a:p>
          <a:p>
            <a:pPr lvl="1"/>
            <a:r>
              <a:rPr lang="en-US" dirty="0" smtClean="0">
                <a:sym typeface="Wingdings"/>
              </a:rPr>
              <a:t>Operating in latent space (</a:t>
            </a:r>
            <a:r>
              <a:rPr lang="en-US" i="1" dirty="0" smtClean="0">
                <a:sym typeface="Wingdings"/>
              </a:rPr>
              <a:t>vector</a:t>
            </a:r>
            <a:r>
              <a:rPr lang="en-US" dirty="0" smtClean="0">
                <a:sym typeface="Wingdings"/>
              </a:rPr>
              <a:t>) and operating on text (</a:t>
            </a:r>
            <a:r>
              <a:rPr lang="en-US" i="1" dirty="0" smtClean="0">
                <a:sym typeface="Wingdings"/>
              </a:rPr>
              <a:t>event</a:t>
            </a:r>
            <a:r>
              <a:rPr lang="en-US" dirty="0" smtClean="0">
                <a:sym typeface="Wingdings"/>
              </a:rPr>
              <a:t>) yield complementary information.</a:t>
            </a:r>
          </a:p>
          <a:p>
            <a:r>
              <a:rPr lang="en-US" dirty="0" smtClean="0"/>
              <a:t>Incremental improvements due to NLP.</a:t>
            </a:r>
          </a:p>
          <a:p>
            <a:pPr lvl="1"/>
            <a:r>
              <a:rPr lang="en-US" i="1" dirty="0" smtClean="0"/>
              <a:t>sentence </a:t>
            </a:r>
            <a:r>
              <a:rPr lang="en-US" dirty="0" smtClean="0">
                <a:sym typeface="Wingdings"/>
              </a:rPr>
              <a:t>&lt;</a:t>
            </a:r>
            <a:r>
              <a:rPr lang="en-US" dirty="0" smtClean="0"/>
              <a:t> </a:t>
            </a:r>
            <a:r>
              <a:rPr lang="en-US" i="1" dirty="0" err="1" smtClean="0"/>
              <a:t>coref</a:t>
            </a:r>
            <a:r>
              <a:rPr lang="en-US" i="1" dirty="0" smtClean="0"/>
              <a:t> </a:t>
            </a:r>
            <a:r>
              <a:rPr lang="en-US" dirty="0" smtClean="0">
                <a:sym typeface="Wingdings"/>
              </a:rPr>
              <a:t>&lt;</a:t>
            </a:r>
            <a:r>
              <a:rPr lang="en-US" dirty="0" smtClean="0"/>
              <a:t> </a:t>
            </a:r>
            <a:r>
              <a:rPr lang="en-US" i="1" dirty="0" smtClean="0"/>
              <a:t>event</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33</a:t>
            </a:fld>
            <a:endParaRPr lang="en-US" dirty="0"/>
          </a:p>
        </p:txBody>
      </p:sp>
      <p:grpSp>
        <p:nvGrpSpPr>
          <p:cNvPr id="9" name="Group 8"/>
          <p:cNvGrpSpPr/>
          <p:nvPr/>
        </p:nvGrpSpPr>
        <p:grpSpPr>
          <a:xfrm>
            <a:off x="6424669" y="82076"/>
            <a:ext cx="2344949" cy="274320"/>
            <a:chOff x="6424669" y="82076"/>
            <a:chExt cx="2344949" cy="274320"/>
          </a:xfrm>
        </p:grpSpPr>
        <p:pic>
          <p:nvPicPr>
            <p:cNvPr id="10" name="Picture 9"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a:hlinkClick r:id="rId9" action="ppaction://hlinksldjump"/>
            </p:cNvPr>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7" name="Picture 1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18" name="Group 17"/>
          <p:cNvGrpSpPr/>
          <p:nvPr/>
        </p:nvGrpSpPr>
        <p:grpSpPr>
          <a:xfrm>
            <a:off x="2947414" y="1561139"/>
            <a:ext cx="3249173" cy="1933173"/>
            <a:chOff x="2012614" y="1561139"/>
            <a:chExt cx="3249173" cy="1933173"/>
          </a:xfrm>
        </p:grpSpPr>
        <p:pic>
          <p:nvPicPr>
            <p:cNvPr id="19" name="Picture 18" descr="average-chase.pdf"/>
            <p:cNvPicPr>
              <a:picLocks noChangeAspect="1"/>
            </p:cNvPicPr>
            <p:nvPr/>
          </p:nvPicPr>
          <mc:AlternateContent xmlns:ma="http://schemas.microsoft.com/office/mac/drawingml/2008/main">
            <mc:Choice Requires="ma">
              <p:blipFill>
                <a:blip r:embed="rId13"/>
                <a:srcRect r="73556"/>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r="73556"/>
                <a:stretch>
                  <a:fillRect/>
                </a:stretch>
              </p:blipFill>
            </mc:Fallback>
          </mc:AlternateContent>
          <p:spPr>
            <a:xfrm>
              <a:off x="2012614" y="1561139"/>
              <a:ext cx="1352886" cy="1933173"/>
            </a:xfrm>
            <a:prstGeom prst="rect">
              <a:avLst/>
            </a:prstGeom>
          </p:spPr>
        </p:pic>
        <p:pic>
          <p:nvPicPr>
            <p:cNvPr id="20" name="Picture 19" descr="average-chase.pdf"/>
            <p:cNvPicPr>
              <a:picLocks noChangeAspect="1"/>
            </p:cNvPicPr>
            <p:nvPr/>
          </p:nvPicPr>
          <mc:AlternateContent xmlns:ma="http://schemas.microsoft.com/office/mac/drawingml/2008/main">
            <mc:Choice Requires="ma">
              <p:blipFill>
                <a:blip r:embed="rId13"/>
                <a:srcRect l="6293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l="62935"/>
                <a:stretch>
                  <a:fillRect/>
                </a:stretch>
              </p:blipFill>
            </mc:Fallback>
          </mc:AlternateContent>
          <p:spPr>
            <a:xfrm>
              <a:off x="3365500" y="1561139"/>
              <a:ext cx="1896287" cy="1933173"/>
            </a:xfrm>
            <a:prstGeom prst="rect">
              <a:avLst/>
            </a:prstGeom>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wipe(left)">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wipe(left)">
                                      <p:cBhvr>
                                        <p:cTn id="20" dur="500"/>
                                        <p:tgtEl>
                                          <p:spTgt spid="1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wipe(left)">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Biases in Underlying Data</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34</a:t>
            </a:fld>
            <a:endParaRPr lang="en-US" dirty="0"/>
          </a:p>
        </p:txBody>
      </p:sp>
      <p:sp>
        <p:nvSpPr>
          <p:cNvPr id="9" name="Content Placeholder 13"/>
          <p:cNvSpPr txBox="1">
            <a:spLocks/>
          </p:cNvSpPr>
          <p:nvPr/>
        </p:nvSpPr>
        <p:spPr>
          <a:xfrm>
            <a:off x="4629150" y="3727123"/>
            <a:ext cx="3686175" cy="244507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9" descr="average-categorie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030632" y="1700791"/>
            <a:ext cx="5082737" cy="1429520"/>
          </a:xfrm>
          <a:prstGeom prst="rect">
            <a:avLst/>
          </a:prstGeom>
        </p:spPr>
      </p:pic>
      <p:sp>
        <p:nvSpPr>
          <p:cNvPr id="13" name="TextBox 12"/>
          <p:cNvSpPr txBox="1"/>
          <p:nvPr/>
        </p:nvSpPr>
        <p:spPr>
          <a:xfrm>
            <a:off x="828675" y="3373473"/>
            <a:ext cx="7490074" cy="2277547"/>
          </a:xfrm>
          <a:prstGeom prst="rect">
            <a:avLst/>
          </a:prstGeom>
          <a:noFill/>
        </p:spPr>
        <p:txBody>
          <a:bodyPr wrap="square" rtlCol="0">
            <a:spAutoFit/>
          </a:bodyPr>
          <a:lstStyle/>
          <a:p>
            <a:r>
              <a:rPr lang="en-US" dirty="0" smtClean="0"/>
              <a:t>The average CWSA-F</a:t>
            </a:r>
            <a:r>
              <a:rPr lang="en-US" baseline="-25000" dirty="0" smtClean="0"/>
              <a:t>1</a:t>
            </a:r>
            <a:r>
              <a:rPr lang="en-US" dirty="0" smtClean="0"/>
              <a:t> scores for the ensemble model </a:t>
            </a:r>
            <a:r>
              <a:rPr lang="en-US" i="1" dirty="0" err="1" smtClean="0"/>
              <a:t>event+vector</a:t>
            </a:r>
            <a:r>
              <a:rPr lang="en-US" dirty="0" smtClean="0"/>
              <a:t> are shown in comparison to the baseline performance, categorized by video scenarios.</a:t>
            </a:r>
          </a:p>
          <a:p>
            <a:endParaRPr lang="en-US" sz="1400" dirty="0" smtClean="0"/>
          </a:p>
          <a:p>
            <a:r>
              <a:rPr lang="en-US" sz="1400" dirty="0" smtClean="0"/>
              <a:t>	</a:t>
            </a:r>
            <a:r>
              <a:rPr lang="en-US" sz="1400" i="1" dirty="0" smtClean="0"/>
              <a:t>children </a:t>
            </a:r>
            <a:r>
              <a:rPr lang="en-US" sz="1400" dirty="0" smtClean="0"/>
              <a:t>= video contains a child participant</a:t>
            </a:r>
          </a:p>
          <a:p>
            <a:r>
              <a:rPr lang="en-US" sz="1400" dirty="0" smtClean="0"/>
              <a:t>	</a:t>
            </a:r>
            <a:r>
              <a:rPr lang="en-US" sz="1400" i="1" dirty="0" smtClean="0"/>
              <a:t>police </a:t>
            </a:r>
            <a:r>
              <a:rPr lang="en-US" sz="1400" dirty="0" smtClean="0"/>
              <a:t>= video contains a policeman participant</a:t>
            </a:r>
          </a:p>
          <a:p>
            <a:r>
              <a:rPr lang="en-US" sz="1400" dirty="0" smtClean="0"/>
              <a:t>	</a:t>
            </a:r>
            <a:r>
              <a:rPr lang="en-US" sz="1400" i="1" dirty="0" smtClean="0"/>
              <a:t>sports </a:t>
            </a:r>
            <a:r>
              <a:rPr lang="en-US" sz="1400" dirty="0" smtClean="0"/>
              <a:t>= video is sports-related</a:t>
            </a:r>
          </a:p>
          <a:p>
            <a:r>
              <a:rPr lang="en-US" sz="1400" dirty="0" smtClean="0"/>
              <a:t>	</a:t>
            </a:r>
            <a:r>
              <a:rPr lang="en-US" sz="1400" i="1" dirty="0" smtClean="0"/>
              <a:t>other </a:t>
            </a:r>
            <a:r>
              <a:rPr lang="en-US" sz="1400" dirty="0" smtClean="0"/>
              <a:t>= video does not fit in the first categories (e.g., civilian adults)</a:t>
            </a:r>
          </a:p>
          <a:p>
            <a:pPr lvl="1">
              <a:buFont typeface="Arial"/>
              <a:buChar char="•"/>
            </a:pPr>
            <a:endParaRPr lang="en-US" dirty="0" smtClean="0"/>
          </a:p>
        </p:txBody>
      </p:sp>
      <p:grpSp>
        <p:nvGrpSpPr>
          <p:cNvPr id="11" name="Group 10"/>
          <p:cNvGrpSpPr/>
          <p:nvPr/>
        </p:nvGrpSpPr>
        <p:grpSpPr>
          <a:xfrm>
            <a:off x="6424669" y="82076"/>
            <a:ext cx="2344949" cy="274320"/>
            <a:chOff x="6424669" y="82076"/>
            <a:chExt cx="2344949" cy="274320"/>
          </a:xfrm>
        </p:grpSpPr>
        <p:pic>
          <p:nvPicPr>
            <p:cNvPr id="12" name="Picture 11"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a:hlinkClick r:id="rId7" action="ppaction://hlinksldjump"/>
            </p:cNvPr>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a:hlinkClick r:id="rId11" action="ppaction://hlinksldjump"/>
            </p:cNvPr>
            <p:cNvPicPr>
              <a:picLocks noChangeAspect="1"/>
            </p:cNvPicPr>
            <p:nvPr/>
          </p:nvPicPr>
          <p:blipFill>
            <a:blip r:embed="rId12">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7" name="Picture 16"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Biases in Underlying Data</a:t>
            </a:r>
            <a:endParaRPr lang="en-US" dirty="0"/>
          </a:p>
        </p:txBody>
      </p:sp>
      <p:sp>
        <p:nvSpPr>
          <p:cNvPr id="11" name="Content Placeholder 10"/>
          <p:cNvSpPr>
            <a:spLocks noGrp="1"/>
          </p:cNvSpPr>
          <p:nvPr>
            <p:ph sz="half" idx="1"/>
          </p:nvPr>
        </p:nvSpPr>
        <p:spPr>
          <a:xfrm>
            <a:off x="828675" y="3373473"/>
            <a:ext cx="3686175" cy="2798727"/>
          </a:xfrm>
        </p:spPr>
        <p:txBody>
          <a:bodyPr>
            <a:normAutofit lnSpcReduction="10000"/>
          </a:bodyPr>
          <a:lstStyle/>
          <a:p>
            <a:r>
              <a:rPr lang="en-US" dirty="0" smtClean="0"/>
              <a:t>Baseline did worse on children and sports-related videos than police related videos.</a:t>
            </a:r>
          </a:p>
          <a:p>
            <a:r>
              <a:rPr lang="en-US" dirty="0" smtClean="0"/>
              <a:t>Baseline uses all 160 mental states with uniform probability.</a:t>
            </a:r>
          </a:p>
          <a:p>
            <a:r>
              <a:rPr lang="en-US" b="1" dirty="0" smtClean="0"/>
              <a:t>Initial seed set is more fit to describe police chases</a:t>
            </a:r>
            <a:r>
              <a:rPr lang="en-US" dirty="0" smtClean="0"/>
              <a:t>.</a:t>
            </a:r>
            <a:endParaRPr lang="en-US" dirty="0"/>
          </a:p>
        </p:txBody>
      </p:sp>
      <p:sp>
        <p:nvSpPr>
          <p:cNvPr id="12" name="Content Placeholder 11"/>
          <p:cNvSpPr>
            <a:spLocks noGrp="1"/>
          </p:cNvSpPr>
          <p:nvPr>
            <p:ph sz="half" idx="2"/>
          </p:nvPr>
        </p:nvSpPr>
        <p:spPr>
          <a:xfrm>
            <a:off x="4629150" y="3373473"/>
            <a:ext cx="3686175" cy="2798727"/>
          </a:xfrm>
        </p:spPr>
        <p:txBody>
          <a:bodyPr>
            <a:normAutofit lnSpcReduction="10000"/>
          </a:bodyPr>
          <a:lstStyle/>
          <a:p>
            <a:r>
              <a:rPr lang="en-US" dirty="0" smtClean="0"/>
              <a:t>See biggest improvement over baseline on police videos, least improvement on children videos.</a:t>
            </a:r>
          </a:p>
          <a:p>
            <a:r>
              <a:rPr lang="en-US" dirty="0" err="1" smtClean="0"/>
              <a:t>Gigaword</a:t>
            </a:r>
            <a:r>
              <a:rPr lang="en-US" dirty="0" smtClean="0"/>
              <a:t> corpus = newswire articles</a:t>
            </a:r>
            <a:endParaRPr lang="en-US" dirty="0" smtClean="0">
              <a:sym typeface="Wingdings"/>
            </a:endParaRPr>
          </a:p>
          <a:p>
            <a:r>
              <a:rPr lang="en-US" b="1" dirty="0" smtClean="0">
                <a:sym typeface="Wingdings"/>
              </a:rPr>
              <a:t>Underlying corpus is biased towards police chases (i.e., news-worthy events).</a:t>
            </a:r>
            <a:endParaRPr lang="en-US" b="1"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35</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ategorie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030632" y="1700791"/>
            <a:ext cx="5082737" cy="1429520"/>
          </a:xfrm>
          <a:prstGeom prst="rect">
            <a:avLst/>
          </a:prstGeom>
        </p:spPr>
      </p:pic>
      <p:grpSp>
        <p:nvGrpSpPr>
          <p:cNvPr id="10" name="Group 9"/>
          <p:cNvGrpSpPr/>
          <p:nvPr/>
        </p:nvGrpSpPr>
        <p:grpSpPr>
          <a:xfrm>
            <a:off x="6424669" y="82076"/>
            <a:ext cx="2344949" cy="274320"/>
            <a:chOff x="6424669" y="82076"/>
            <a:chExt cx="2344949" cy="274320"/>
          </a:xfrm>
        </p:grpSpPr>
        <p:pic>
          <p:nvPicPr>
            <p:cNvPr id="14" name="Picture 13"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methodology.jpg">
              <a:hlinkClick r:id="rId7" action="ppaction://hlinksldjump"/>
            </p:cNvPr>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a:hlinkClick r:id="rId11" action="ppaction://hlinksldjump"/>
            </p:cNvPr>
            <p:cNvPicPr>
              <a:picLocks noChangeAspect="1"/>
            </p:cNvPicPr>
            <p:nvPr/>
          </p:nvPicPr>
          <p:blipFill>
            <a:blip r:embed="rId12">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8" name="Picture 17"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wipe(left)">
                                      <p:cBhvr>
                                        <p:cTn id="25" dur="500"/>
                                        <p:tgtEl>
                                          <p:spTgt spid="12">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wipe(left)">
                                      <p:cBhvr>
                                        <p:cTn id="2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Actor-specific Mental State Identification</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36</a:t>
            </a:fld>
            <a:endParaRPr lang="en-US" dirty="0"/>
          </a:p>
        </p:txBody>
      </p:sp>
      <p:sp>
        <p:nvSpPr>
          <p:cNvPr id="9" name="TextBox 8"/>
          <p:cNvSpPr txBox="1"/>
          <p:nvPr/>
        </p:nvSpPr>
        <p:spPr>
          <a:xfrm>
            <a:off x="824112" y="3057996"/>
            <a:ext cx="7490074" cy="584776"/>
          </a:xfrm>
          <a:prstGeom prst="rect">
            <a:avLst/>
          </a:prstGeom>
          <a:noFill/>
        </p:spPr>
        <p:txBody>
          <a:bodyPr wrap="square" rtlCol="0">
            <a:spAutoFit/>
          </a:bodyPr>
          <a:lstStyle/>
          <a:p>
            <a:pPr algn="ctr"/>
            <a:r>
              <a:rPr lang="en-US" sz="1600" dirty="0" smtClean="0"/>
              <a:t>The average evaluation performance for the mental state of the</a:t>
            </a:r>
          </a:p>
          <a:p>
            <a:pPr algn="ctr"/>
            <a:r>
              <a:rPr lang="en-US" sz="1600" b="1" dirty="0" smtClean="0"/>
              <a:t>subject </a:t>
            </a:r>
            <a:r>
              <a:rPr lang="en-US" sz="1600" dirty="0" smtClean="0"/>
              <a:t>across 26 different chase videos.</a:t>
            </a:r>
          </a:p>
        </p:txBody>
      </p:sp>
      <p:sp>
        <p:nvSpPr>
          <p:cNvPr id="10" name="TextBox 9"/>
          <p:cNvSpPr txBox="1"/>
          <p:nvPr/>
        </p:nvSpPr>
        <p:spPr>
          <a:xfrm>
            <a:off x="824112" y="5418992"/>
            <a:ext cx="7490074" cy="584776"/>
          </a:xfrm>
          <a:prstGeom prst="rect">
            <a:avLst/>
          </a:prstGeom>
          <a:noFill/>
        </p:spPr>
        <p:txBody>
          <a:bodyPr wrap="square" rtlCol="0">
            <a:spAutoFit/>
          </a:bodyPr>
          <a:lstStyle/>
          <a:p>
            <a:pPr algn="ctr"/>
            <a:r>
              <a:rPr lang="en-US" sz="1600" dirty="0" smtClean="0"/>
              <a:t>The average evaluation performance for the mental state of the </a:t>
            </a:r>
          </a:p>
          <a:p>
            <a:pPr algn="ctr"/>
            <a:r>
              <a:rPr lang="en-US" sz="1600" b="1" dirty="0" smtClean="0"/>
              <a:t>object </a:t>
            </a:r>
            <a:r>
              <a:rPr lang="en-US" sz="1600" dirty="0" smtClean="0"/>
              <a:t>across 26 different chase videos.</a:t>
            </a:r>
          </a:p>
        </p:txBody>
      </p:sp>
      <p:grpSp>
        <p:nvGrpSpPr>
          <p:cNvPr id="11" name="Group 10"/>
          <p:cNvGrpSpPr/>
          <p:nvPr/>
        </p:nvGrpSpPr>
        <p:grpSpPr>
          <a:xfrm>
            <a:off x="6424669" y="82076"/>
            <a:ext cx="2344949" cy="274320"/>
            <a:chOff x="6424669" y="82076"/>
            <a:chExt cx="2344949" cy="274320"/>
          </a:xfrm>
        </p:grpSpPr>
        <p:pic>
          <p:nvPicPr>
            <p:cNvPr id="12" name="Picture 11"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data.jpg">
              <a:hlinkClick r:id="rId9" action="ppaction://hlinksldjump"/>
            </p:cNvPr>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18" name="Group 17"/>
          <p:cNvGrpSpPr/>
          <p:nvPr/>
        </p:nvGrpSpPr>
        <p:grpSpPr>
          <a:xfrm>
            <a:off x="2952200" y="1591401"/>
            <a:ext cx="3239601" cy="1466596"/>
            <a:chOff x="2991935" y="1511683"/>
            <a:chExt cx="2773865" cy="1255753"/>
          </a:xfrm>
        </p:grpSpPr>
        <p:pic>
          <p:nvPicPr>
            <p:cNvPr id="7" name="Picture 6" descr="average-subject.pdf"/>
            <p:cNvPicPr>
              <a:picLocks noChangeAspect="1"/>
            </p:cNvPicPr>
            <p:nvPr/>
          </p:nvPicPr>
          <mc:AlternateContent xmlns:ma="http://schemas.microsoft.com/office/mac/drawingml/2008/main">
            <mc:Choice Requires="ma">
              <p:blipFill>
                <a:blip r:embed="rId13"/>
                <a:srcRect r="7374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r="73740"/>
                <a:stretch>
                  <a:fillRect/>
                </a:stretch>
              </p:blipFill>
            </mc:Fallback>
          </mc:AlternateContent>
          <p:spPr>
            <a:xfrm>
              <a:off x="2991935" y="1511683"/>
              <a:ext cx="1151982" cy="1255753"/>
            </a:xfrm>
            <a:prstGeom prst="rect">
              <a:avLst/>
            </a:prstGeom>
          </p:spPr>
        </p:pic>
        <p:pic>
          <p:nvPicPr>
            <p:cNvPr id="17" name="Picture 16" descr="average-subject.pdf"/>
            <p:cNvPicPr>
              <a:picLocks noChangeAspect="1"/>
            </p:cNvPicPr>
            <p:nvPr/>
          </p:nvPicPr>
          <mc:AlternateContent xmlns:ma="http://schemas.microsoft.com/office/mac/drawingml/2008/main">
            <mc:Choice Requires="ma">
              <p:blipFill>
                <a:blip r:embed="rId13"/>
                <a:srcRect l="6302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l="63028"/>
                <a:stretch>
                  <a:fillRect/>
                </a:stretch>
              </p:blipFill>
            </mc:Fallback>
          </mc:AlternateContent>
          <p:spPr>
            <a:xfrm>
              <a:off x="4143917" y="1511683"/>
              <a:ext cx="1621883" cy="1255753"/>
            </a:xfrm>
            <a:prstGeom prst="rect">
              <a:avLst/>
            </a:prstGeom>
          </p:spPr>
        </p:pic>
      </p:grpSp>
      <p:grpSp>
        <p:nvGrpSpPr>
          <p:cNvPr id="20" name="Group 19"/>
          <p:cNvGrpSpPr/>
          <p:nvPr/>
        </p:nvGrpSpPr>
        <p:grpSpPr>
          <a:xfrm>
            <a:off x="2952200" y="3959517"/>
            <a:ext cx="3239601" cy="1466596"/>
            <a:chOff x="2378617" y="3763959"/>
            <a:chExt cx="2773865" cy="1255753"/>
          </a:xfrm>
        </p:grpSpPr>
        <p:pic>
          <p:nvPicPr>
            <p:cNvPr id="8" name="Picture 7" descr="average-object.pdf"/>
            <p:cNvPicPr>
              <a:picLocks noChangeAspect="1"/>
            </p:cNvPicPr>
            <p:nvPr/>
          </p:nvPicPr>
          <mc:AlternateContent xmlns:ma="http://schemas.microsoft.com/office/mac/drawingml/2008/main">
            <mc:Choice Requires="ma">
              <p:blipFill>
                <a:blip r:embed="rId15"/>
                <a:srcRect r="7374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rcRect r="73740"/>
                <a:stretch>
                  <a:fillRect/>
                </a:stretch>
              </p:blipFill>
            </mc:Fallback>
          </mc:AlternateContent>
          <p:spPr>
            <a:xfrm>
              <a:off x="2378617" y="3763959"/>
              <a:ext cx="1151982" cy="1255753"/>
            </a:xfrm>
            <a:prstGeom prst="rect">
              <a:avLst/>
            </a:prstGeom>
          </p:spPr>
        </p:pic>
        <p:pic>
          <p:nvPicPr>
            <p:cNvPr id="19" name="Picture 18" descr="average-object.pdf"/>
            <p:cNvPicPr>
              <a:picLocks noChangeAspect="1"/>
            </p:cNvPicPr>
            <p:nvPr/>
          </p:nvPicPr>
          <mc:AlternateContent xmlns:ma="http://schemas.microsoft.com/office/mac/drawingml/2008/main">
            <mc:Choice Requires="ma">
              <p:blipFill>
                <a:blip r:embed="rId15"/>
                <a:srcRect l="6302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6"/>
                <a:srcRect l="63028"/>
                <a:stretch>
                  <a:fillRect/>
                </a:stretch>
              </p:blipFill>
            </mc:Fallback>
          </mc:AlternateContent>
          <p:spPr>
            <a:xfrm>
              <a:off x="3530599" y="3763959"/>
              <a:ext cx="1621883" cy="1255753"/>
            </a:xfrm>
            <a:prstGeom prst="rect">
              <a:avLst/>
            </a:prstGeom>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Hug Videos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37</a:t>
            </a:fld>
            <a:endParaRPr lang="en-US" dirty="0"/>
          </a:p>
        </p:txBody>
      </p:sp>
      <p:sp>
        <p:nvSpPr>
          <p:cNvPr id="7" name="TextBox 6"/>
          <p:cNvSpPr txBox="1"/>
          <p:nvPr/>
        </p:nvSpPr>
        <p:spPr>
          <a:xfrm>
            <a:off x="828675" y="3727123"/>
            <a:ext cx="7490074" cy="923330"/>
          </a:xfrm>
          <a:prstGeom prst="rect">
            <a:avLst/>
          </a:prstGeom>
          <a:noFill/>
        </p:spPr>
        <p:txBody>
          <a:bodyPr wrap="square" rtlCol="0">
            <a:spAutoFit/>
          </a:bodyPr>
          <a:lstStyle/>
          <a:p>
            <a:r>
              <a:rPr lang="en-US" dirty="0" smtClean="0"/>
              <a:t>The average evaluation performance across 45 different hug videos are shown against the baseline scores for our neighborhood information extraction models. Bold font indicates the best score in a given column.</a:t>
            </a:r>
          </a:p>
        </p:txBody>
      </p:sp>
      <p:grpSp>
        <p:nvGrpSpPr>
          <p:cNvPr id="9" name="Group 8"/>
          <p:cNvGrpSpPr/>
          <p:nvPr/>
        </p:nvGrpSpPr>
        <p:grpSpPr>
          <a:xfrm>
            <a:off x="6424669" y="82076"/>
            <a:ext cx="2344949" cy="274320"/>
            <a:chOff x="6424669" y="82076"/>
            <a:chExt cx="2344949" cy="274320"/>
          </a:xfrm>
        </p:grpSpPr>
        <p:pic>
          <p:nvPicPr>
            <p:cNvPr id="10" name="Picture 9"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data.jpg">
              <a:hlinkClick r:id="rId9" action="ppaction://hlinksldjump"/>
            </p:cNvPr>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4" name="Picture 13"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16" name="Group 15"/>
          <p:cNvGrpSpPr/>
          <p:nvPr/>
        </p:nvGrpSpPr>
        <p:grpSpPr>
          <a:xfrm>
            <a:off x="2727931" y="1561139"/>
            <a:ext cx="3688139" cy="1933173"/>
            <a:chOff x="1661131" y="1561139"/>
            <a:chExt cx="3688139" cy="1933173"/>
          </a:xfrm>
        </p:grpSpPr>
        <p:pic>
          <p:nvPicPr>
            <p:cNvPr id="8" name="Picture 7" descr="average-hug.pdf"/>
            <p:cNvPicPr>
              <a:picLocks noChangeAspect="1"/>
            </p:cNvPicPr>
            <p:nvPr/>
          </p:nvPicPr>
          <mc:AlternateContent xmlns:ma="http://schemas.microsoft.com/office/mac/drawingml/2008/main">
            <mc:Choice Requires="ma">
              <p:blipFill>
                <a:blip r:embed="rId13"/>
                <a:srcRect r="7377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r="73778"/>
                <a:stretch>
                  <a:fillRect/>
                </a:stretch>
              </p:blipFill>
            </mc:Fallback>
          </mc:AlternateContent>
          <p:spPr>
            <a:xfrm>
              <a:off x="1661131" y="1561139"/>
              <a:ext cx="1526569" cy="1933173"/>
            </a:xfrm>
            <a:prstGeom prst="rect">
              <a:avLst/>
            </a:prstGeom>
          </p:spPr>
        </p:pic>
        <p:pic>
          <p:nvPicPr>
            <p:cNvPr id="15" name="Picture 14" descr="average-hug.pdf"/>
            <p:cNvPicPr>
              <a:picLocks noChangeAspect="1"/>
            </p:cNvPicPr>
            <p:nvPr/>
          </p:nvPicPr>
          <mc:AlternateContent xmlns:ma="http://schemas.microsoft.com/office/mac/drawingml/2008/main">
            <mc:Choice Requires="ma">
              <p:blipFill>
                <a:blip r:embed="rId13"/>
                <a:srcRect l="62871"/>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l="62871"/>
                <a:stretch>
                  <a:fillRect/>
                </a:stretch>
              </p:blipFill>
            </mc:Fallback>
          </mc:AlternateContent>
          <p:spPr>
            <a:xfrm>
              <a:off x="3187700" y="1561139"/>
              <a:ext cx="2161570" cy="1933173"/>
            </a:xfrm>
            <a:prstGeom prst="rect">
              <a:avLst/>
            </a:prstGeom>
          </p:spPr>
        </p:pic>
      </p:gr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Hug Videos</a:t>
            </a:r>
            <a:endParaRPr lang="en-US" dirty="0"/>
          </a:p>
        </p:txBody>
      </p:sp>
      <p:sp>
        <p:nvSpPr>
          <p:cNvPr id="9" name="Content Placeholder 12"/>
          <p:cNvSpPr>
            <a:spLocks noGrp="1"/>
          </p:cNvSpPr>
          <p:nvPr>
            <p:ph sz="half" idx="1"/>
          </p:nvPr>
        </p:nvSpPr>
        <p:spPr>
          <a:xfrm>
            <a:off x="828675" y="3727123"/>
            <a:ext cx="3686175" cy="2445077"/>
          </a:xfrm>
        </p:spPr>
        <p:txBody>
          <a:bodyPr>
            <a:normAutofit/>
          </a:bodyPr>
          <a:lstStyle/>
          <a:p>
            <a:r>
              <a:rPr lang="en-US" dirty="0" smtClean="0"/>
              <a:t>Overall lower performance</a:t>
            </a:r>
          </a:p>
          <a:p>
            <a:pPr lvl="1"/>
            <a:r>
              <a:rPr lang="en-US" dirty="0" smtClean="0"/>
              <a:t>Data bias, only 41K documents containing hug vs. 141K documents for chase</a:t>
            </a:r>
          </a:p>
          <a:p>
            <a:pPr lvl="1"/>
            <a:endParaRPr lang="en-US" dirty="0" smtClean="0">
              <a:sym typeface="Wingdings"/>
            </a:endParaRPr>
          </a:p>
          <a:p>
            <a:pPr>
              <a:defRPr/>
            </a:pPr>
            <a:r>
              <a:rPr lang="en-US" i="1" dirty="0" err="1" smtClean="0"/>
              <a:t>event+vector</a:t>
            </a:r>
            <a:r>
              <a:rPr lang="en-US" dirty="0" smtClean="0"/>
              <a:t> outperformed baseline by over 100%</a:t>
            </a:r>
          </a:p>
          <a:p>
            <a:pPr lvl="1">
              <a:defRPr/>
            </a:pPr>
            <a:endParaRPr lang="en-US" dirty="0" smtClean="0">
              <a:sym typeface="Wingdings"/>
            </a:endParaRPr>
          </a:p>
          <a:p>
            <a:pPr lvl="1"/>
            <a:endParaRPr lang="en-US" dirty="0" smtClean="0"/>
          </a:p>
          <a:p>
            <a:endParaRPr lang="en-US" dirty="0"/>
          </a:p>
        </p:txBody>
      </p:sp>
      <p:sp>
        <p:nvSpPr>
          <p:cNvPr id="17" name="Content Placeholder 16"/>
          <p:cNvSpPr>
            <a:spLocks noGrp="1"/>
          </p:cNvSpPr>
          <p:nvPr>
            <p:ph sz="half" idx="2"/>
          </p:nvPr>
        </p:nvSpPr>
        <p:spPr>
          <a:xfrm>
            <a:off x="4629150" y="3727123"/>
            <a:ext cx="3686175" cy="2445077"/>
          </a:xfrm>
        </p:spPr>
        <p:txBody>
          <a:bodyPr>
            <a:normAutofit/>
          </a:bodyPr>
          <a:lstStyle/>
          <a:p>
            <a:r>
              <a:rPr lang="en-US" dirty="0" smtClean="0"/>
              <a:t>Consistent behavior as seen in chase videos</a:t>
            </a:r>
            <a:r>
              <a:rPr lang="en-US" dirty="0" smtClean="0">
                <a:sym typeface="Wingdings"/>
              </a:rPr>
              <a:t>:</a:t>
            </a:r>
          </a:p>
          <a:p>
            <a:pPr lvl="1"/>
            <a:r>
              <a:rPr lang="en-US" dirty="0" smtClean="0">
                <a:sym typeface="Wingdings"/>
              </a:rPr>
              <a:t>Ensemble outperformed individual components.</a:t>
            </a:r>
          </a:p>
          <a:p>
            <a:pPr lvl="1">
              <a:defRPr/>
            </a:pPr>
            <a:r>
              <a:rPr lang="en-US" dirty="0" smtClean="0">
                <a:sym typeface="Wingdings"/>
              </a:rPr>
              <a:t>Incremental improvement with each NLP module.</a:t>
            </a:r>
          </a:p>
          <a:p>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38</a:t>
            </a:fld>
            <a:endParaRPr lang="en-US" dirty="0"/>
          </a:p>
        </p:txBody>
      </p:sp>
      <p:sp>
        <p:nvSpPr>
          <p:cNvPr id="14" name="Content Placeholder 12"/>
          <p:cNvSpPr txBox="1">
            <a:spLocks/>
          </p:cNvSpPr>
          <p:nvPr/>
        </p:nvSpPr>
        <p:spPr>
          <a:xfrm>
            <a:off x="4632574" y="3727123"/>
            <a:ext cx="3686175" cy="2445077"/>
          </a:xfrm>
          <a:prstGeom prst="rect">
            <a:avLst/>
          </a:prstGeom>
        </p:spPr>
        <p:txBody>
          <a:bodyPr vert="horz" lIns="0" tIns="45720" rIns="0" bIns="45720" rtlCol="0">
            <a:normAutofit/>
          </a:bodyPr>
          <a:lstStyle/>
          <a:p>
            <a:pPr marL="228600" lvl="0" indent="-228600" defTabSz="914400">
              <a:lnSpc>
                <a:spcPct val="90000"/>
              </a:lnSpc>
              <a:spcBef>
                <a:spcPts val="1800"/>
              </a:spcBef>
              <a:buFont typeface="Wingdings" panose="05000000000000000000" pitchFamily="2" charset="2"/>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9"/>
          <p:cNvGrpSpPr/>
          <p:nvPr/>
        </p:nvGrpSpPr>
        <p:grpSpPr>
          <a:xfrm>
            <a:off x="6424669" y="82076"/>
            <a:ext cx="2344949" cy="274320"/>
            <a:chOff x="6424669" y="82076"/>
            <a:chExt cx="2344949" cy="274320"/>
          </a:xfrm>
        </p:grpSpPr>
        <p:pic>
          <p:nvPicPr>
            <p:cNvPr id="11" name="Picture 10"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data.jpg">
              <a:hlinkClick r:id="rId9" action="ppaction://hlinksldjump"/>
            </p:cNvPr>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grpSp>
        <p:nvGrpSpPr>
          <p:cNvPr id="18" name="Group 17"/>
          <p:cNvGrpSpPr/>
          <p:nvPr/>
        </p:nvGrpSpPr>
        <p:grpSpPr>
          <a:xfrm>
            <a:off x="2727931" y="1561139"/>
            <a:ext cx="3688139" cy="1933173"/>
            <a:chOff x="1661131" y="1561139"/>
            <a:chExt cx="3688139" cy="1933173"/>
          </a:xfrm>
        </p:grpSpPr>
        <p:pic>
          <p:nvPicPr>
            <p:cNvPr id="19" name="Picture 18" descr="average-hug.pdf"/>
            <p:cNvPicPr>
              <a:picLocks noChangeAspect="1"/>
            </p:cNvPicPr>
            <p:nvPr/>
          </p:nvPicPr>
          <mc:AlternateContent xmlns:ma="http://schemas.microsoft.com/office/mac/drawingml/2008/main">
            <mc:Choice Requires="ma">
              <p:blipFill>
                <a:blip r:embed="rId13"/>
                <a:srcRect r="7377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r="73778"/>
                <a:stretch>
                  <a:fillRect/>
                </a:stretch>
              </p:blipFill>
            </mc:Fallback>
          </mc:AlternateContent>
          <p:spPr>
            <a:xfrm>
              <a:off x="1661131" y="1561139"/>
              <a:ext cx="1526569" cy="1933173"/>
            </a:xfrm>
            <a:prstGeom prst="rect">
              <a:avLst/>
            </a:prstGeom>
          </p:spPr>
        </p:pic>
        <p:pic>
          <p:nvPicPr>
            <p:cNvPr id="20" name="Picture 19" descr="average-hug.pdf"/>
            <p:cNvPicPr>
              <a:picLocks noChangeAspect="1"/>
            </p:cNvPicPr>
            <p:nvPr/>
          </p:nvPicPr>
          <mc:AlternateContent xmlns:ma="http://schemas.microsoft.com/office/mac/drawingml/2008/main">
            <mc:Choice Requires="ma">
              <p:blipFill>
                <a:blip r:embed="rId13"/>
                <a:srcRect l="62871"/>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l="62871"/>
                <a:stretch>
                  <a:fillRect/>
                </a:stretch>
              </p:blipFill>
            </mc:Fallback>
          </mc:AlternateContent>
          <p:spPr>
            <a:xfrm>
              <a:off x="3187700" y="1561139"/>
              <a:ext cx="2161570" cy="1933173"/>
            </a:xfrm>
            <a:prstGeom prst="rect">
              <a:avLst/>
            </a:prstGeom>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wipe(left)">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left)">
                                      <p:cBhvr>
                                        <p:cTn id="20" dur="500"/>
                                        <p:tgtEl>
                                          <p:spTgt spid="17">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animEffect transition="in" filter="wipe(left)">
                                      <p:cBhvr>
                                        <p:cTn id="23" dur="500"/>
                                        <p:tgtEl>
                                          <p:spTgt spid="17">
                                            <p:txEl>
                                              <p:pRg st="1" end="1"/>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wipe(left)">
                                      <p:cBhvr>
                                        <p:cTn id="26"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build="p"/>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 name="Picture 16" descr="example-output-chase10.pdf"/>
          <p:cNvPicPr>
            <a:picLocks noChangeAspect="1"/>
          </p:cNvPicPr>
          <p:nvPr/>
        </p:nvPicPr>
        <mc:AlternateContent xmlns:ma="http://schemas.microsoft.com/office/mac/drawingml/2008/main">
          <mc:Choice Requires="ma">
            <p:blipFill>
              <a:blip r:embed="rId4"/>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5"/>
              <a:stretch>
                <a:fillRect/>
              </a:stretch>
            </p:blipFill>
          </mc:Fallback>
        </mc:AlternateContent>
        <p:spPr>
          <a:xfrm>
            <a:off x="658306" y="758988"/>
            <a:ext cx="5771715" cy="3949835"/>
          </a:xfrm>
          <a:prstGeom prst="rect">
            <a:avLst/>
          </a:prstGeom>
        </p:spPr>
      </p:pic>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39</a:t>
            </a:fld>
            <a:endParaRPr lang="en-US" dirty="0"/>
          </a:p>
        </p:txBody>
      </p:sp>
      <p:pic>
        <p:nvPicPr>
          <p:cNvPr id="7" name="chase10.mov">
            <a:hlinkClick r:id="" action="ppaction://media"/>
          </p:cNvPr>
          <p:cNvPicPr/>
          <p:nvPr>
            <a:videoFile r:link="rId1"/>
          </p:nvPr>
        </p:nvPicPr>
        <p:blipFill>
          <a:blip r:embed="rId6"/>
          <a:stretch>
            <a:fillRect/>
          </a:stretch>
        </p:blipFill>
        <p:spPr>
          <a:xfrm>
            <a:off x="4805388" y="4197064"/>
            <a:ext cx="3635832" cy="2045155"/>
          </a:xfrm>
          <a:prstGeom prst="rect">
            <a:avLst/>
          </a:prstGeom>
          <a:ln>
            <a:noFill/>
          </a:ln>
          <a:effectLst>
            <a:outerShdw blurRad="190500" algn="tl" rotWithShape="0">
              <a:srgbClr val="000000">
                <a:alpha val="70000"/>
              </a:srgbClr>
            </a:outerShdw>
          </a:effectLst>
        </p:spPr>
      </p:pic>
      <p:sp>
        <p:nvSpPr>
          <p:cNvPr id="8" name="TextBox 7"/>
          <p:cNvSpPr txBox="1"/>
          <p:nvPr/>
        </p:nvSpPr>
        <p:spPr>
          <a:xfrm>
            <a:off x="7577770" y="3889287"/>
            <a:ext cx="863450" cy="307777"/>
          </a:xfrm>
          <a:prstGeom prst="rect">
            <a:avLst/>
          </a:prstGeom>
          <a:noFill/>
        </p:spPr>
        <p:txBody>
          <a:bodyPr wrap="none" rtlCol="0">
            <a:spAutoFit/>
          </a:bodyPr>
          <a:lstStyle/>
          <a:p>
            <a:r>
              <a:rPr lang="en-US" sz="1400" dirty="0" smtClean="0"/>
              <a:t>chase10</a:t>
            </a:r>
            <a:endParaRPr lang="en-US" sz="1400" dirty="0"/>
          </a:p>
        </p:txBody>
      </p:sp>
      <p:grpSp>
        <p:nvGrpSpPr>
          <p:cNvPr id="10" name="Group 9"/>
          <p:cNvGrpSpPr/>
          <p:nvPr/>
        </p:nvGrpSpPr>
        <p:grpSpPr>
          <a:xfrm>
            <a:off x="6424669" y="82076"/>
            <a:ext cx="2344949" cy="274320"/>
            <a:chOff x="6424669" y="82076"/>
            <a:chExt cx="2344949" cy="274320"/>
          </a:xfrm>
        </p:grpSpPr>
        <p:pic>
          <p:nvPicPr>
            <p:cNvPr id="11" name="Picture 10" descr="problem.jpg">
              <a:hlinkClick r:id="rId7" action="ppaction://hlinksldjump"/>
            </p:cNvPr>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methodology.jpg">
              <a:hlinkClick r:id="rId9" action="ppaction://hlinksldjump"/>
            </p:cNvPr>
            <p:cNvPicPr>
              <a:picLocks noChangeAspect="1"/>
            </p:cNvPicPr>
            <p:nvPr/>
          </p:nvPicPr>
          <p:blipFill>
            <a:blip r:embed="rId1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evaluation.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data.jpg">
              <a:hlinkClick r:id="rId13" action="ppaction://hlinksldjump"/>
            </p:cNvPr>
            <p:cNvPicPr>
              <a:picLocks noChangeAspect="1"/>
            </p:cNvPicPr>
            <p:nvPr/>
          </p:nvPicPr>
          <p:blipFill>
            <a:blip r:embed="rId14">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5" name="Picture 14" descr="books.jpg">
              <a:hlinkClick r:id="rId15" action="ppaction://hlinksldjump"/>
            </p:cNvPr>
            <p:cNvPicPr>
              <a:picLocks noChangeAspect="1"/>
            </p:cNvPicPr>
            <p:nvPr/>
          </p:nvPicPr>
          <p:blipFill>
            <a:blip r:embed="rId16">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b="1" dirty="0" smtClean="0"/>
              <a:t>Imagine two young children chasing each other in the playground on a bright sunny day.</a:t>
            </a:r>
          </a:p>
          <a:p>
            <a:r>
              <a:rPr lang="en-US" dirty="0" smtClean="0"/>
              <a:t>Are they enjoying themselves?</a:t>
            </a:r>
          </a:p>
          <a:p>
            <a:r>
              <a:rPr lang="en-US" dirty="0" smtClean="0"/>
              <a:t>Is the child running for his life or is he happy and playful?</a:t>
            </a:r>
          </a:p>
          <a:p>
            <a:r>
              <a:rPr lang="en-US" dirty="0" smtClean="0"/>
              <a:t>It’s a chase!  Should someone notify the police?</a:t>
            </a:r>
          </a:p>
          <a:p>
            <a:endParaRPr lang="en-US" dirty="0" smtClean="0"/>
          </a:p>
          <a:p>
            <a:endParaRPr lang="en-US" dirty="0" smtClean="0"/>
          </a:p>
          <a:p>
            <a:r>
              <a:rPr lang="en-US" dirty="0" smtClean="0"/>
              <a:t>How were you able to answer these questions?</a:t>
            </a:r>
          </a:p>
          <a:p>
            <a:pPr lvl="1"/>
            <a:r>
              <a:rPr lang="en-US" dirty="0" smtClean="0"/>
              <a:t>Needed latent (or hidden) attributes about the scene.</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a:t>
            </a:fld>
            <a:endParaRPr lang="en-US" dirty="0"/>
          </a:p>
        </p:txBody>
      </p:sp>
      <p:grpSp>
        <p:nvGrpSpPr>
          <p:cNvPr id="14" name="Group 13"/>
          <p:cNvGrpSpPr/>
          <p:nvPr/>
        </p:nvGrpSpPr>
        <p:grpSpPr>
          <a:xfrm>
            <a:off x="6424669" y="82076"/>
            <a:ext cx="2344949" cy="274320"/>
            <a:chOff x="6424669" y="82076"/>
            <a:chExt cx="2344949" cy="274320"/>
          </a:xfrm>
        </p:grpSpPr>
        <p:pic>
          <p:nvPicPr>
            <p:cNvPr id="8" name="Picture 7" descr="problem.jpg">
              <a:hlinkClick r:id="rId3" action="ppaction://hlinksldjump"/>
            </p:cNvPr>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9" name="Picture 8" descr="methodology.jpg">
              <a:hlinkClick r:id="rId5" action="ppaction://hlinksldjump"/>
            </p:cNvPr>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7" name="Footer Placeholder 6"/>
          <p:cNvSpPr>
            <a:spLocks noGrp="1"/>
          </p:cNvSpPr>
          <p:nvPr>
            <p:ph type="ftr" sz="quarter" idx="11"/>
          </p:nvPr>
        </p:nvSpPr>
        <p:spPr/>
        <p:txBody>
          <a:bodyPr/>
          <a:lstStyle/>
          <a:p>
            <a:r>
              <a:rPr lang="en-US" smtClean="0"/>
              <a:t>Anh Tran - Dissertation</a:t>
            </a:r>
            <a:endParaRPr lang="en-US"/>
          </a:p>
        </p:txBody>
      </p:sp>
      <p:sp>
        <p:nvSpPr>
          <p:cNvPr id="5" name="Slide Number Placeholder 4"/>
          <p:cNvSpPr>
            <a:spLocks noGrp="1"/>
          </p:cNvSpPr>
          <p:nvPr>
            <p:ph type="sldNum" sz="quarter" idx="12"/>
          </p:nvPr>
        </p:nvSpPr>
        <p:spPr/>
        <p:txBody>
          <a:bodyPr/>
          <a:lstStyle/>
          <a:p>
            <a:fld id="{D251BFE7-20A4-0B42-889B-682D60CD3310}" type="slidenum">
              <a:rPr lang="en-US" smtClean="0"/>
              <a:pPr/>
              <a:t>40</a:t>
            </a:fld>
            <a:endParaRPr lang="en-US"/>
          </a:p>
        </p:txBody>
      </p:sp>
      <p:grpSp>
        <p:nvGrpSpPr>
          <p:cNvPr id="21" name="Group 20"/>
          <p:cNvGrpSpPr/>
          <p:nvPr/>
        </p:nvGrpSpPr>
        <p:grpSpPr>
          <a:xfrm>
            <a:off x="1855078" y="1768638"/>
            <a:ext cx="5433844" cy="4220682"/>
            <a:chOff x="1855078" y="1768638"/>
            <a:chExt cx="5433844" cy="4220682"/>
          </a:xfrm>
        </p:grpSpPr>
        <p:grpSp>
          <p:nvGrpSpPr>
            <p:cNvPr id="22" name="Group 20"/>
            <p:cNvGrpSpPr/>
            <p:nvPr/>
          </p:nvGrpSpPr>
          <p:grpSpPr>
            <a:xfrm>
              <a:off x="1855078" y="1768638"/>
              <a:ext cx="4491872" cy="523407"/>
              <a:chOff x="1468146" y="2248044"/>
              <a:chExt cx="4491872" cy="523407"/>
            </a:xfrm>
          </p:grpSpPr>
          <p:pic>
            <p:nvPicPr>
              <p:cNvPr id="35" name="Picture 34" descr="problem.jpg">
                <a:hlinkClick r:id="rId3" action="ppaction://hlinksldjump"/>
              </p:cNvPr>
              <p:cNvPicPr>
                <a:picLocks noChangeAspect="1"/>
              </p:cNvPicPr>
              <p:nvPr/>
            </p:nvPicPr>
            <p:blipFill>
              <a:blip r:embed="rId4">
                <a:duotone>
                  <a:prstClr val="black"/>
                  <a:schemeClr val="accent1">
                    <a:tint val="45000"/>
                    <a:satMod val="400000"/>
                  </a:schemeClr>
                </a:duotone>
              </a:blip>
              <a:stretch>
                <a:fillRect/>
              </a:stretch>
            </p:blipFill>
            <p:spPr>
              <a:xfrm>
                <a:off x="1468146" y="224804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36" name="TextBox 35"/>
              <p:cNvSpPr txBox="1"/>
              <p:nvPr/>
            </p:nvSpPr>
            <p:spPr>
              <a:xfrm>
                <a:off x="2331507" y="2248231"/>
                <a:ext cx="3628511" cy="523220"/>
              </a:xfrm>
              <a:prstGeom prst="rect">
                <a:avLst/>
              </a:prstGeom>
              <a:noFill/>
            </p:spPr>
            <p:txBody>
              <a:bodyPr wrap="none" rtlCol="0">
                <a:spAutoFit/>
              </a:bodyPr>
              <a:lstStyle/>
              <a:p>
                <a:r>
                  <a:rPr lang="en-US" sz="2800" b="1" dirty="0" smtClean="0">
                    <a:solidFill>
                      <a:srgbClr val="D9D9D9"/>
                    </a:solidFill>
                    <a:latin typeface="+mj-lt"/>
                  </a:rPr>
                  <a:t>Defining the Problem</a:t>
                </a:r>
                <a:endParaRPr lang="en-US" sz="2800" b="1" dirty="0">
                  <a:solidFill>
                    <a:srgbClr val="D9D9D9"/>
                  </a:solidFill>
                  <a:latin typeface="+mj-lt"/>
                </a:endParaRPr>
              </a:p>
            </p:txBody>
          </p:sp>
        </p:grpSp>
        <p:grpSp>
          <p:nvGrpSpPr>
            <p:cNvPr id="23" name="Group 21"/>
            <p:cNvGrpSpPr/>
            <p:nvPr/>
          </p:nvGrpSpPr>
          <p:grpSpPr>
            <a:xfrm>
              <a:off x="1855078" y="2693097"/>
              <a:ext cx="2202189" cy="523407"/>
              <a:chOff x="1468146" y="2955334"/>
              <a:chExt cx="2202189" cy="523407"/>
            </a:xfrm>
          </p:grpSpPr>
          <p:pic>
            <p:nvPicPr>
              <p:cNvPr id="33" name="Picture 32" descr="methodology.jpg">
                <a:hlinkClick r:id="rId5" action="ppaction://hlinksldjump"/>
              </p:cNvPr>
              <p:cNvPicPr>
                <a:picLocks noChangeAspect="1"/>
              </p:cNvPicPr>
              <p:nvPr/>
            </p:nvPicPr>
            <p:blipFill>
              <a:blip r:embed="rId6">
                <a:duotone>
                  <a:prstClr val="black"/>
                  <a:schemeClr val="accent1">
                    <a:tint val="45000"/>
                    <a:satMod val="400000"/>
                  </a:schemeClr>
                </a:duotone>
              </a:blip>
              <a:srcRect l="6134" t="3270" r="8435" b="17850"/>
              <a:stretch>
                <a:fillRect/>
              </a:stretch>
            </p:blipFill>
            <p:spPr>
              <a:xfrm>
                <a:off x="1468146" y="2955334"/>
                <a:ext cx="567295" cy="523407"/>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34" name="TextBox 33"/>
              <p:cNvSpPr txBox="1"/>
              <p:nvPr/>
            </p:nvSpPr>
            <p:spPr>
              <a:xfrm>
                <a:off x="2331507" y="2955521"/>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Models</a:t>
                </a:r>
                <a:endParaRPr lang="en-US" sz="2800" b="1" dirty="0">
                  <a:solidFill>
                    <a:schemeClr val="bg1">
                      <a:lumMod val="85000"/>
                    </a:schemeClr>
                  </a:solidFill>
                  <a:latin typeface="+mj-lt"/>
                </a:endParaRPr>
              </a:p>
            </p:txBody>
          </p:sp>
        </p:grpSp>
        <p:grpSp>
          <p:nvGrpSpPr>
            <p:cNvPr id="24" name="Group 22"/>
            <p:cNvGrpSpPr/>
            <p:nvPr/>
          </p:nvGrpSpPr>
          <p:grpSpPr>
            <a:xfrm>
              <a:off x="1855078" y="4541828"/>
              <a:ext cx="2202190" cy="523220"/>
              <a:chOff x="1468145" y="3879340"/>
              <a:chExt cx="2202190" cy="523220"/>
            </a:xfrm>
          </p:grpSpPr>
          <p:pic>
            <p:nvPicPr>
              <p:cNvPr id="31" name="Picture 30" descr="data.jpg">
                <a:hlinkClick r:id="rId7" action="ppaction://hlinksldjump"/>
              </p:cNvPr>
              <p:cNvPicPr>
                <a:picLocks noChangeAspect="1"/>
              </p:cNvPicPr>
              <p:nvPr/>
            </p:nvPicPr>
            <p:blipFill>
              <a:blip r:embed="rId8">
                <a:duotone>
                  <a:prstClr val="black"/>
                  <a:schemeClr val="accent1">
                    <a:tint val="45000"/>
                    <a:satMod val="400000"/>
                  </a:schemeClr>
                </a:duotone>
              </a:blip>
              <a:srcRect t="4292" b="11712"/>
              <a:stretch>
                <a:fillRect/>
              </a:stretch>
            </p:blipFill>
            <p:spPr>
              <a:xfrm>
                <a:off x="1468145" y="3879340"/>
                <a:ext cx="567295" cy="523220"/>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32" name="TextBox 31"/>
              <p:cNvSpPr txBox="1"/>
              <p:nvPr/>
            </p:nvSpPr>
            <p:spPr>
              <a:xfrm>
                <a:off x="2331507" y="3879340"/>
                <a:ext cx="1338828" cy="523220"/>
              </a:xfrm>
              <a:prstGeom prst="rect">
                <a:avLst/>
              </a:prstGeom>
              <a:noFill/>
            </p:spPr>
            <p:txBody>
              <a:bodyPr wrap="none" rtlCol="0">
                <a:spAutoFit/>
              </a:bodyPr>
              <a:lstStyle/>
              <a:p>
                <a:r>
                  <a:rPr lang="en-US" sz="2800" b="1" dirty="0" smtClean="0">
                    <a:solidFill>
                      <a:schemeClr val="bg1">
                        <a:lumMod val="85000"/>
                      </a:schemeClr>
                    </a:solidFill>
                    <a:latin typeface="+mj-lt"/>
                  </a:rPr>
                  <a:t>Results</a:t>
                </a:r>
              </a:p>
            </p:txBody>
          </p:sp>
        </p:grpSp>
        <p:grpSp>
          <p:nvGrpSpPr>
            <p:cNvPr id="25" name="Group 23"/>
            <p:cNvGrpSpPr/>
            <p:nvPr/>
          </p:nvGrpSpPr>
          <p:grpSpPr>
            <a:xfrm>
              <a:off x="1855079" y="3617556"/>
              <a:ext cx="4677225" cy="523220"/>
              <a:chOff x="1468147" y="4803159"/>
              <a:chExt cx="4677225" cy="523220"/>
            </a:xfrm>
          </p:grpSpPr>
          <p:pic>
            <p:nvPicPr>
              <p:cNvPr id="29" name="Picture 28" descr="evaluation.jpg">
                <a:hlinkClick r:id="rId9" action="ppaction://hlinksldjump"/>
              </p:cNvPr>
              <p:cNvPicPr>
                <a:picLocks noChangeAspect="1"/>
              </p:cNvPicPr>
              <p:nvPr/>
            </p:nvPicPr>
            <p:blipFill>
              <a:blip r:embed="rId10">
                <a:duotone>
                  <a:prstClr val="black"/>
                  <a:schemeClr val="accent1">
                    <a:tint val="45000"/>
                    <a:satMod val="400000"/>
                  </a:schemeClr>
                </a:duotone>
              </a:blip>
              <a:srcRect l="8102" r="10580"/>
              <a:stretch>
                <a:fillRect/>
              </a:stretch>
            </p:blipFill>
            <p:spPr>
              <a:xfrm>
                <a:off x="1468147" y="4803159"/>
                <a:ext cx="567294" cy="523219"/>
              </a:xfrm>
              <a:prstGeom prst="rect">
                <a:avLst/>
              </a:prstGeom>
              <a:ln w="38100" cap="sq">
                <a:solidFill>
                  <a:srgbClr val="000000"/>
                </a:solidFill>
                <a:prstDash val="solid"/>
                <a:miter lim="800000"/>
              </a:ln>
              <a:effectLst>
                <a:innerShdw blurRad="63500" dist="50800" dir="13500000">
                  <a:srgbClr val="000000">
                    <a:alpha val="50000"/>
                  </a:srgbClr>
                </a:innerShdw>
              </a:effectLst>
            </p:spPr>
          </p:pic>
          <p:sp>
            <p:nvSpPr>
              <p:cNvPr id="30" name="TextBox 29"/>
              <p:cNvSpPr txBox="1"/>
              <p:nvPr/>
            </p:nvSpPr>
            <p:spPr>
              <a:xfrm>
                <a:off x="2331507" y="4803159"/>
                <a:ext cx="3813865" cy="523220"/>
              </a:xfrm>
              <a:prstGeom prst="rect">
                <a:avLst/>
              </a:prstGeom>
              <a:noFill/>
            </p:spPr>
            <p:txBody>
              <a:bodyPr wrap="none" rtlCol="0">
                <a:spAutoFit/>
              </a:bodyPr>
              <a:lstStyle/>
              <a:p>
                <a:r>
                  <a:rPr lang="en-US" sz="2800" b="1" dirty="0" smtClean="0">
                    <a:solidFill>
                      <a:schemeClr val="bg1">
                        <a:lumMod val="85000"/>
                      </a:schemeClr>
                    </a:solidFill>
                    <a:latin typeface="+mj-lt"/>
                  </a:rPr>
                  <a:t>Performance Measures</a:t>
                </a:r>
              </a:p>
            </p:txBody>
          </p:sp>
        </p:grpSp>
        <p:grpSp>
          <p:nvGrpSpPr>
            <p:cNvPr id="26" name="Group 26"/>
            <p:cNvGrpSpPr/>
            <p:nvPr/>
          </p:nvGrpSpPr>
          <p:grpSpPr>
            <a:xfrm>
              <a:off x="1855078" y="5466100"/>
              <a:ext cx="5433844" cy="523220"/>
              <a:chOff x="1468145" y="5548144"/>
              <a:chExt cx="5433844" cy="523220"/>
            </a:xfrm>
          </p:grpSpPr>
          <p:pic>
            <p:nvPicPr>
              <p:cNvPr id="27" name="Picture 26" descr="books.jpg">
                <a:hlinkClick r:id="rId11" action="ppaction://hlinksldjump"/>
              </p:cNvPr>
              <p:cNvPicPr>
                <a:picLocks noChangeAspect="1"/>
              </p:cNvPicPr>
              <p:nvPr/>
            </p:nvPicPr>
            <p:blipFill>
              <a:blip r:embed="rId12"/>
              <a:srcRect t="5691" b="5691"/>
              <a:stretch>
                <a:fillRect/>
              </a:stretch>
            </p:blipFill>
            <p:spPr>
              <a:xfrm>
                <a:off x="1468145" y="5548144"/>
                <a:ext cx="567295" cy="523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8" name="TextBox 27"/>
              <p:cNvSpPr txBox="1"/>
              <p:nvPr/>
            </p:nvSpPr>
            <p:spPr>
              <a:xfrm>
                <a:off x="2331507" y="5548144"/>
                <a:ext cx="4570482" cy="523220"/>
              </a:xfrm>
              <a:prstGeom prst="rect">
                <a:avLst/>
              </a:prstGeom>
              <a:noFill/>
            </p:spPr>
            <p:txBody>
              <a:bodyPr wrap="none" rtlCol="0">
                <a:spAutoFit/>
              </a:bodyPr>
              <a:lstStyle/>
              <a:p>
                <a:r>
                  <a:rPr lang="en-US" sz="2800" b="1" dirty="0" smtClean="0">
                    <a:solidFill>
                      <a:srgbClr val="514843"/>
                    </a:solidFill>
                    <a:latin typeface="+mj-lt"/>
                    <a:cs typeface="Euphemia (Body)"/>
                  </a:rPr>
                  <a:t>Conclusions / Future Work</a:t>
                </a:r>
              </a:p>
            </p:txBody>
          </p:sp>
        </p:grpSp>
      </p:gr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Summary</a:t>
            </a:r>
          </a:p>
          <a:p>
            <a:pPr lvl="1"/>
            <a:r>
              <a:rPr lang="en-US" b="1" dirty="0" smtClean="0"/>
              <a:t>Problem</a:t>
            </a:r>
            <a:r>
              <a:rPr lang="en-US" dirty="0" smtClean="0"/>
              <a:t>: Identifying latent attributes in videos, given some context.</a:t>
            </a:r>
          </a:p>
          <a:p>
            <a:pPr lvl="1"/>
            <a:r>
              <a:rPr lang="en-US" b="1" dirty="0" smtClean="0"/>
              <a:t>Data</a:t>
            </a:r>
            <a:r>
              <a:rPr lang="en-US" dirty="0" smtClean="0"/>
              <a:t>: Videos from web, annotations via crowd sourcing</a:t>
            </a:r>
          </a:p>
          <a:p>
            <a:pPr lvl="1"/>
            <a:r>
              <a:rPr lang="en-US" b="1" dirty="0" smtClean="0"/>
              <a:t>Solution</a:t>
            </a:r>
            <a:r>
              <a:rPr lang="en-US" dirty="0" smtClean="0"/>
              <a:t>: Largely unsupervised information extraction models</a:t>
            </a:r>
          </a:p>
          <a:p>
            <a:pPr lvl="2"/>
            <a:r>
              <a:rPr lang="en-US" dirty="0" smtClean="0"/>
              <a:t>Lexical semantic in vector space (</a:t>
            </a:r>
            <a:r>
              <a:rPr lang="en-US" i="1" dirty="0" smtClean="0"/>
              <a:t>vector</a:t>
            </a:r>
            <a:r>
              <a:rPr lang="en-US" dirty="0" smtClean="0"/>
              <a:t>)</a:t>
            </a:r>
          </a:p>
          <a:p>
            <a:pPr lvl="2"/>
            <a:r>
              <a:rPr lang="en-US" dirty="0" smtClean="0"/>
              <a:t>Sentence co-occurrence in text (</a:t>
            </a:r>
            <a:r>
              <a:rPr lang="en-US" i="1" dirty="0" smtClean="0"/>
              <a:t>sentence</a:t>
            </a:r>
            <a:r>
              <a:rPr lang="en-US" dirty="0" smtClean="0"/>
              <a:t>)</a:t>
            </a:r>
          </a:p>
          <a:p>
            <a:pPr lvl="2"/>
            <a:r>
              <a:rPr lang="en-US" dirty="0" smtClean="0"/>
              <a:t>Event-centric in text (</a:t>
            </a:r>
            <a:r>
              <a:rPr lang="en-US" i="1" dirty="0" smtClean="0"/>
              <a:t>event</a:t>
            </a:r>
            <a:r>
              <a:rPr lang="en-US" dirty="0" smtClean="0"/>
              <a:t>)</a:t>
            </a:r>
          </a:p>
          <a:p>
            <a:pPr lvl="1"/>
            <a:r>
              <a:rPr lang="en-US" b="1" dirty="0" smtClean="0"/>
              <a:t>Evaluation</a:t>
            </a:r>
            <a:r>
              <a:rPr lang="en-US" dirty="0" smtClean="0"/>
              <a:t>: CWSA-F</a:t>
            </a:r>
            <a:r>
              <a:rPr lang="en-US" baseline="-25000" dirty="0" smtClean="0"/>
              <a:t>1</a:t>
            </a:r>
            <a:r>
              <a:rPr lang="en-US" dirty="0" smtClean="0"/>
              <a:t> score to compare mental state distributions</a:t>
            </a:r>
          </a:p>
          <a:p>
            <a:r>
              <a:rPr lang="en-US" dirty="0" smtClean="0"/>
              <a:t>Findings</a:t>
            </a:r>
          </a:p>
          <a:p>
            <a:pPr lvl="1"/>
            <a:r>
              <a:rPr lang="en-US" dirty="0" smtClean="0"/>
              <a:t>Little context needed (activity, actor-type)</a:t>
            </a:r>
          </a:p>
          <a:p>
            <a:pPr lvl="1"/>
            <a:r>
              <a:rPr lang="en-US" dirty="0" smtClean="0"/>
              <a:t>Ensemble models perform best</a:t>
            </a:r>
          </a:p>
          <a:p>
            <a:pPr lvl="1"/>
            <a:r>
              <a:rPr lang="en-US" dirty="0" smtClean="0"/>
              <a:t>NLP techniques help</a:t>
            </a:r>
          </a:p>
          <a:p>
            <a:pPr lvl="1"/>
            <a:r>
              <a:rPr lang="en-US" dirty="0" smtClean="0"/>
              <a:t>Actor-specific identification is possible</a:t>
            </a:r>
          </a:p>
          <a:p>
            <a:pPr lvl="1"/>
            <a:r>
              <a:rPr lang="en-US" dirty="0" smtClean="0"/>
              <a:t>Works for different events (e.g., </a:t>
            </a:r>
            <a:r>
              <a:rPr lang="en-US" i="1" dirty="0" smtClean="0"/>
              <a:t>chase </a:t>
            </a:r>
            <a:r>
              <a:rPr lang="en-US" dirty="0" smtClean="0"/>
              <a:t>and </a:t>
            </a:r>
            <a:r>
              <a:rPr lang="en-US" i="1" dirty="0" smtClean="0"/>
              <a:t>hug</a:t>
            </a:r>
            <a:r>
              <a:rPr lang="en-US" dirty="0" smtClean="0"/>
              <a:t>)</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dirty="0" smtClean="0"/>
              <a:t>Anh Tran - Dissertation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41</a:t>
            </a:fld>
            <a:endParaRPr lang="en-US" dirty="0"/>
          </a:p>
        </p:txBody>
      </p:sp>
      <p:grpSp>
        <p:nvGrpSpPr>
          <p:cNvPr id="7" name="Group 6"/>
          <p:cNvGrpSpPr/>
          <p:nvPr/>
        </p:nvGrpSpPr>
        <p:grpSpPr>
          <a:xfrm>
            <a:off x="6424669" y="82076"/>
            <a:ext cx="2344949" cy="274320"/>
            <a:chOff x="6424669" y="82076"/>
            <a:chExt cx="2344949" cy="274320"/>
          </a:xfrm>
        </p:grpSpPr>
        <p:pic>
          <p:nvPicPr>
            <p:cNvPr id="8" name="Picture 7"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9" name="Picture 8"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books.jpg">
              <a:hlinkClick r:id="rId11" action="ppaction://hlinksldjump"/>
            </p:cNvPr>
            <p:cNvPicPr>
              <a:picLocks noChangeAspect="1"/>
            </p:cNvPicPr>
            <p:nvPr/>
          </p:nvPicPr>
          <p:blipFill>
            <a:blip r:embed="rId12">
              <a:alphaModFix amt="75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gr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Model Improvement</a:t>
            </a:r>
          </a:p>
          <a:p>
            <a:pPr lvl="1"/>
            <a:r>
              <a:rPr lang="en-US" dirty="0" smtClean="0"/>
              <a:t>Resolve data bias – Use ClueWeb09 corpus (contains 1 billion web pages)</a:t>
            </a:r>
          </a:p>
          <a:p>
            <a:pPr lvl="1"/>
            <a:r>
              <a:rPr lang="en-US" dirty="0" smtClean="0"/>
              <a:t>Automatically learn new mental state labels &amp; extraction patterns</a:t>
            </a:r>
          </a:p>
          <a:p>
            <a:pPr lvl="2"/>
            <a:r>
              <a:rPr lang="en-US" dirty="0" smtClean="0"/>
              <a:t>Mutual bootstrapping (</a:t>
            </a:r>
            <a:r>
              <a:rPr lang="en-US" dirty="0" err="1" smtClean="0"/>
              <a:t>Riloff</a:t>
            </a:r>
            <a:r>
              <a:rPr lang="en-US" dirty="0" smtClean="0"/>
              <a:t> and Jones, 1999)</a:t>
            </a:r>
          </a:p>
          <a:p>
            <a:pPr lvl="1"/>
            <a:r>
              <a:rPr lang="en-US" dirty="0" smtClean="0"/>
              <a:t>More contextual information?  Increase size of input query </a:t>
            </a:r>
            <a:r>
              <a:rPr lang="en-US" dirty="0" err="1" smtClean="0"/>
              <a:t>tuples</a:t>
            </a:r>
            <a:r>
              <a:rPr lang="en-US" dirty="0" smtClean="0"/>
              <a:t>.</a:t>
            </a:r>
          </a:p>
          <a:p>
            <a:r>
              <a:rPr lang="en-US" dirty="0" smtClean="0"/>
              <a:t>Computer Vision Integration</a:t>
            </a:r>
          </a:p>
          <a:p>
            <a:pPr lvl="1"/>
            <a:r>
              <a:rPr lang="en-US" dirty="0" smtClean="0"/>
              <a:t>Degrade quality of </a:t>
            </a:r>
            <a:r>
              <a:rPr lang="en-US" dirty="0" err="1" smtClean="0"/>
              <a:t>MTurk</a:t>
            </a:r>
            <a:r>
              <a:rPr lang="en-US" dirty="0" smtClean="0"/>
              <a:t> annotations to simulate noisy detectors</a:t>
            </a:r>
          </a:p>
          <a:p>
            <a:pPr lvl="1"/>
            <a:r>
              <a:rPr lang="en-US" dirty="0" smtClean="0"/>
              <a:t>Integrate full automatic detection system</a:t>
            </a:r>
          </a:p>
          <a:p>
            <a:r>
              <a:rPr lang="en-US" dirty="0" smtClean="0"/>
              <a:t>Other Applications</a:t>
            </a:r>
          </a:p>
          <a:p>
            <a:pPr lvl="1"/>
            <a:r>
              <a:rPr lang="en-US" dirty="0" smtClean="0"/>
              <a:t>Apply the CWSA-F1 score to other problems (e.g., image retrieval)</a:t>
            </a:r>
          </a:p>
          <a:p>
            <a:pPr lvl="1"/>
            <a:r>
              <a:rPr lang="en-US" dirty="0" smtClean="0"/>
              <a:t>More challenging (ambiguous) verbs: </a:t>
            </a:r>
            <a:r>
              <a:rPr lang="en-US" i="1" dirty="0" smtClean="0"/>
              <a:t>walk </a:t>
            </a:r>
            <a:r>
              <a:rPr lang="en-US" dirty="0" smtClean="0"/>
              <a:t>and </a:t>
            </a:r>
            <a:r>
              <a:rPr lang="en-US" i="1" dirty="0" smtClean="0"/>
              <a:t>run</a:t>
            </a:r>
          </a:p>
          <a:p>
            <a:pPr lvl="1"/>
            <a:r>
              <a:rPr lang="en-US" dirty="0" smtClean="0"/>
              <a:t>Medical diagnosis – identify causes relating to known context symptoms.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42</a:t>
            </a:fld>
            <a:endParaRPr lang="en-US" dirty="0"/>
          </a:p>
        </p:txBody>
      </p:sp>
      <p:grpSp>
        <p:nvGrpSpPr>
          <p:cNvPr id="7" name="Group 6"/>
          <p:cNvGrpSpPr/>
          <p:nvPr/>
        </p:nvGrpSpPr>
        <p:grpSpPr>
          <a:xfrm>
            <a:off x="6424669" y="82076"/>
            <a:ext cx="2344949" cy="274320"/>
            <a:chOff x="6424669" y="82076"/>
            <a:chExt cx="2344949" cy="274320"/>
          </a:xfrm>
        </p:grpSpPr>
        <p:pic>
          <p:nvPicPr>
            <p:cNvPr id="8" name="Picture 7"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9" name="Picture 8"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books.jpg">
              <a:hlinkClick r:id="rId11" action="ppaction://hlinksldjump"/>
            </p:cNvPr>
            <p:cNvPicPr>
              <a:picLocks noChangeAspect="1"/>
            </p:cNvPicPr>
            <p:nvPr/>
          </p:nvPicPr>
          <p:blipFill>
            <a:blip r:embed="rId12">
              <a:alphaModFix amt="75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gr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a:buNone/>
            </a:pPr>
            <a:r>
              <a:rPr lang="en-US" dirty="0" smtClean="0"/>
              <a:t>	I would like to express my heartfelt gratitude to the following people for helping me realize my dream (in no particular order).</a:t>
            </a:r>
          </a:p>
          <a:p>
            <a:pPr>
              <a:buNone/>
            </a:pPr>
            <a:endParaRPr lang="en-US" dirty="0" smtClean="0"/>
          </a:p>
          <a:p>
            <a:pPr lvl="1"/>
            <a:r>
              <a:rPr lang="en-US" sz="2000" smtClean="0"/>
              <a:t>My advisors.</a:t>
            </a:r>
            <a:endParaRPr lang="en-US" sz="2000" dirty="0" smtClean="0"/>
          </a:p>
          <a:p>
            <a:pPr lvl="1"/>
            <a:endParaRPr lang="en-US" sz="2000" dirty="0" smtClean="0"/>
          </a:p>
          <a:p>
            <a:pPr lvl="1"/>
            <a:r>
              <a:rPr lang="en-US" sz="2000" dirty="0" smtClean="0"/>
              <a:t>My committee.</a:t>
            </a:r>
          </a:p>
          <a:p>
            <a:pPr lvl="1"/>
            <a:endParaRPr lang="en-US" sz="2000" dirty="0" smtClean="0"/>
          </a:p>
          <a:p>
            <a:pPr lvl="1"/>
            <a:r>
              <a:rPr lang="en-US" sz="2000" dirty="0" smtClean="0"/>
              <a:t>My colleagues and friends.</a:t>
            </a:r>
          </a:p>
          <a:p>
            <a:pPr lvl="1"/>
            <a:endParaRPr lang="en-US" sz="2000" dirty="0" smtClean="0"/>
          </a:p>
          <a:p>
            <a:pPr lvl="1"/>
            <a:r>
              <a:rPr lang="en-US" sz="2000" b="1" dirty="0" smtClean="0"/>
              <a:t>Most important of all, my family!</a:t>
            </a:r>
            <a:endParaRPr lang="en-US" sz="2000" b="1"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43</a:t>
            </a:fld>
            <a:endParaRPr lang="en-US" dirty="0"/>
          </a:p>
        </p:txBody>
      </p:sp>
      <p:grpSp>
        <p:nvGrpSpPr>
          <p:cNvPr id="7" name="Group 6"/>
          <p:cNvGrpSpPr/>
          <p:nvPr/>
        </p:nvGrpSpPr>
        <p:grpSpPr>
          <a:xfrm>
            <a:off x="6424669" y="82076"/>
            <a:ext cx="2344949" cy="274320"/>
            <a:chOff x="6424669" y="82076"/>
            <a:chExt cx="2344949" cy="274320"/>
          </a:xfrm>
        </p:grpSpPr>
        <p:pic>
          <p:nvPicPr>
            <p:cNvPr id="8" name="Picture 7" descr="problem.jpg">
              <a:hlinkClick r:id="rId2" action="ppaction://hlinksldjump"/>
            </p:cNvPr>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9" name="Picture 8" descr="methodology.jpg">
              <a:hlinkClick r:id="rId4" action="ppaction://hlinksldjump"/>
            </p:cNvPr>
            <p:cNvPicPr>
              <a:picLocks noChangeAspect="1"/>
            </p:cNvPicPr>
            <p:nvPr/>
          </p:nvPicPr>
          <p:blipFill>
            <a:blip r:embed="rId5">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evaluation.jpg">
              <a:hlinkClick r:id="rId6" action="ppaction://hlinksldjump"/>
            </p:cNvPr>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data.jpg">
              <a:hlinkClick r:id="rId8" action="ppaction://hlinksldjump"/>
            </p:cNvPr>
            <p:cNvPicPr>
              <a:picLocks noChangeAspect="1"/>
            </p:cNvPicPr>
            <p:nvPr/>
          </p:nvPicPr>
          <p:blipFill>
            <a:blip r:embed="rId9">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books.jpg">
              <a:hlinkClick r:id="rId10" action="ppaction://hlinksldjump"/>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End</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44</a:t>
            </a:fld>
            <a:endParaRPr lang="en-US" dirty="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Mental State Inference</a:t>
            </a:r>
          </a:p>
          <a:p>
            <a:pPr lvl="1"/>
            <a:r>
              <a:rPr lang="en-US" dirty="0" smtClean="0"/>
              <a:t>Typically formulate as a </a:t>
            </a:r>
            <a:r>
              <a:rPr lang="en-US" i="1" dirty="0" smtClean="0"/>
              <a:t>classification </a:t>
            </a:r>
            <a:r>
              <a:rPr lang="en-US" dirty="0" smtClean="0"/>
              <a:t>problem</a:t>
            </a:r>
          </a:p>
          <a:p>
            <a:pPr lvl="2"/>
            <a:r>
              <a:rPr lang="en-US" dirty="0" smtClean="0"/>
              <a:t>Use low level sensory input to predict mental state labels</a:t>
            </a:r>
          </a:p>
          <a:p>
            <a:pPr lvl="1"/>
            <a:r>
              <a:rPr lang="en-US" dirty="0" smtClean="0"/>
              <a:t>Typically modeled using </a:t>
            </a:r>
            <a:r>
              <a:rPr lang="en-US" dirty="0" err="1" smtClean="0"/>
              <a:t>HMMs</a:t>
            </a:r>
            <a:r>
              <a:rPr lang="en-US" dirty="0" smtClean="0"/>
              <a:t> and </a:t>
            </a:r>
            <a:r>
              <a:rPr lang="en-US" dirty="0" err="1" smtClean="0"/>
              <a:t>DBNs</a:t>
            </a:r>
            <a:endParaRPr lang="en-US" dirty="0" smtClean="0"/>
          </a:p>
          <a:p>
            <a:pPr lvl="2"/>
            <a:r>
              <a:rPr lang="en-US" dirty="0" err="1" smtClean="0"/>
              <a:t>Abbasi</a:t>
            </a:r>
            <a:r>
              <a:rPr lang="en-US" dirty="0" smtClean="0"/>
              <a:t> et al., 2009; </a:t>
            </a:r>
            <a:r>
              <a:rPr lang="en-US" dirty="0" err="1" smtClean="0"/>
              <a:t>Teoh</a:t>
            </a:r>
            <a:r>
              <a:rPr lang="en-US" dirty="0" smtClean="0"/>
              <a:t> and Cho, 2011; El </a:t>
            </a:r>
            <a:r>
              <a:rPr lang="en-US" dirty="0" err="1" smtClean="0"/>
              <a:t>Kaliouby</a:t>
            </a:r>
            <a:r>
              <a:rPr lang="en-US" dirty="0" smtClean="0"/>
              <a:t> and Robinson, 2004; </a:t>
            </a:r>
            <a:r>
              <a:rPr lang="en-US" dirty="0" err="1" smtClean="0"/>
              <a:t>Baltrusaitis</a:t>
            </a:r>
            <a:r>
              <a:rPr lang="en-US" dirty="0" smtClean="0"/>
              <a:t> et al., 2011</a:t>
            </a:r>
          </a:p>
          <a:p>
            <a:r>
              <a:rPr lang="en-US" dirty="0" smtClean="0"/>
              <a:t>Computer Vision</a:t>
            </a:r>
          </a:p>
          <a:p>
            <a:pPr lvl="1"/>
            <a:r>
              <a:rPr lang="en-US" dirty="0" smtClean="0"/>
              <a:t>Wide arrays of object detectors</a:t>
            </a:r>
          </a:p>
          <a:p>
            <a:pPr lvl="2"/>
            <a:r>
              <a:rPr lang="en-US" dirty="0" err="1" smtClean="0"/>
              <a:t>Felzenszwalb</a:t>
            </a:r>
            <a:r>
              <a:rPr lang="en-US" dirty="0" smtClean="0"/>
              <a:t> et al. 2008; Yang and </a:t>
            </a:r>
            <a:r>
              <a:rPr lang="en-US" dirty="0" err="1" smtClean="0"/>
              <a:t>Ramanan</a:t>
            </a:r>
            <a:r>
              <a:rPr lang="en-US" dirty="0" smtClean="0"/>
              <a:t> 2011, </a:t>
            </a:r>
            <a:r>
              <a:rPr lang="en-US" dirty="0" err="1" smtClean="0"/>
              <a:t>Ramanan</a:t>
            </a:r>
            <a:r>
              <a:rPr lang="en-US" dirty="0" smtClean="0"/>
              <a:t> 2012</a:t>
            </a:r>
          </a:p>
          <a:p>
            <a:pPr lvl="1"/>
            <a:r>
              <a:rPr lang="en-US" dirty="0" smtClean="0"/>
              <a:t>Trackers 2D (</a:t>
            </a:r>
            <a:r>
              <a:rPr lang="en-US" dirty="0" err="1" smtClean="0"/>
              <a:t>Ramanan</a:t>
            </a:r>
            <a:r>
              <a:rPr lang="en-US" dirty="0" smtClean="0"/>
              <a:t> et al. 2007) and 3D (</a:t>
            </a:r>
            <a:r>
              <a:rPr lang="en-US" dirty="0" err="1" smtClean="0"/>
              <a:t>Brau</a:t>
            </a:r>
            <a:r>
              <a:rPr lang="en-US" dirty="0" smtClean="0"/>
              <a:t> et al. 2011)</a:t>
            </a:r>
          </a:p>
          <a:p>
            <a:pPr lvl="1"/>
            <a:r>
              <a:rPr lang="en-US" dirty="0" smtClean="0"/>
              <a:t>Human action recognitions (O’Hara and Draper 2012; </a:t>
            </a:r>
            <a:r>
              <a:rPr lang="en-US" dirty="0" err="1" smtClean="0"/>
              <a:t>Sadanand</a:t>
            </a:r>
            <a:r>
              <a:rPr lang="en-US" dirty="0" smtClean="0"/>
              <a:t> and </a:t>
            </a:r>
            <a:r>
              <a:rPr lang="en-US" dirty="0" err="1" smtClean="0"/>
              <a:t>Corso</a:t>
            </a:r>
            <a:r>
              <a:rPr lang="en-US" dirty="0" smtClean="0"/>
              <a:t>  2012)</a:t>
            </a:r>
          </a:p>
          <a:p>
            <a:r>
              <a:rPr lang="en-US" dirty="0" smtClean="0"/>
              <a:t>Natural Language Processing &amp; Information Extraction/Retrieval</a:t>
            </a:r>
          </a:p>
          <a:p>
            <a:pPr lvl="1"/>
            <a:r>
              <a:rPr lang="en-US" dirty="0" smtClean="0"/>
              <a:t>Many text processing tools: POS tagging, syntactic dependency, named entity recognition, </a:t>
            </a:r>
            <a:r>
              <a:rPr lang="en-US" dirty="0" err="1" smtClean="0"/>
              <a:t>coreference</a:t>
            </a:r>
            <a:r>
              <a:rPr lang="en-US" dirty="0" smtClean="0"/>
              <a:t> resolution, semantic role labeling.</a:t>
            </a:r>
          </a:p>
          <a:p>
            <a:pPr lvl="1"/>
            <a:r>
              <a:rPr lang="en-US" dirty="0" smtClean="0"/>
              <a:t>Many novel unsupervised information extraction solutions</a:t>
            </a:r>
          </a:p>
          <a:p>
            <a:pPr lvl="2"/>
            <a:r>
              <a:rPr lang="en-US" dirty="0" smtClean="0"/>
              <a:t>Identifying meaning of “little kid” (</a:t>
            </a:r>
            <a:r>
              <a:rPr lang="en-US" dirty="0" err="1" smtClean="0"/>
              <a:t>Marneffe</a:t>
            </a:r>
            <a:r>
              <a:rPr lang="en-US" dirty="0" smtClean="0"/>
              <a:t> et al. 2010); infer yes/no answers from indirect yes/no answers (</a:t>
            </a:r>
            <a:r>
              <a:rPr lang="en-US" dirty="0" err="1" smtClean="0"/>
              <a:t>Mohtarami</a:t>
            </a:r>
            <a:r>
              <a:rPr lang="en-US" dirty="0" smtClean="0"/>
              <a:t> et al. 2011); extract narrative schemas and information templates from text (Chambers and </a:t>
            </a:r>
            <a:r>
              <a:rPr lang="en-US" dirty="0" err="1" smtClean="0"/>
              <a:t>Jurafsky</a:t>
            </a:r>
            <a:r>
              <a:rPr lang="en-US" dirty="0" smtClean="0"/>
              <a:t>, 2009, 2011)</a:t>
            </a:r>
          </a:p>
          <a:p>
            <a:pPr lvl="1"/>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45</a:t>
            </a:fld>
            <a:endParaRPr lang="en-US" dirty="0"/>
          </a:p>
        </p:txBody>
      </p:sp>
      <p:grpSp>
        <p:nvGrpSpPr>
          <p:cNvPr id="19" name="Group 18"/>
          <p:cNvGrpSpPr/>
          <p:nvPr/>
        </p:nvGrpSpPr>
        <p:grpSpPr>
          <a:xfrm>
            <a:off x="6424669" y="82076"/>
            <a:ext cx="2344949" cy="274320"/>
            <a:chOff x="6424669" y="82076"/>
            <a:chExt cx="2344949" cy="274320"/>
          </a:xfrm>
        </p:grpSpPr>
        <p:pic>
          <p:nvPicPr>
            <p:cNvPr id="20" name="Picture 19" descr="problem.jpg">
              <a:hlinkClick r:id="rId3" action="ppaction://hlinksldjump"/>
            </p:cNvPr>
            <p:cNvPicPr>
              <a:picLocks noChangeAspect="1"/>
            </p:cNvPicPr>
            <p:nvPr/>
          </p:nvPicPr>
          <p:blipFill>
            <a:blip r:embed="rId4">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a:hlinkClick r:id="rId5" action="ppaction://hlinksldjump"/>
            </p:cNvPr>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left)">
                                      <p:cBhvr>
                                        <p:cTn id="13" dur="500"/>
                                        <p:tgtEl>
                                          <p:spTgt spid="3">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500"/>
                                        <p:tgtEl>
                                          <p:spTgt spid="3">
                                            <p:txEl>
                                              <p:pRg st="8" end="8"/>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wipe(left)">
                                      <p:cBhvr>
                                        <p:cTn id="46" dur="500"/>
                                        <p:tgtEl>
                                          <p:spTgt spid="3">
                                            <p:txEl>
                                              <p:pRg st="11" end="11"/>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wipe(left)">
                                      <p:cBhvr>
                                        <p:cTn id="49" dur="500"/>
                                        <p:tgtEl>
                                          <p:spTgt spid="3">
                                            <p:txEl>
                                              <p:pRg st="12" end="12"/>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wipe(left)">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a:xfrm>
            <a:off x="828675" y="1600201"/>
            <a:ext cx="3686175" cy="4571999"/>
          </a:xfrm>
        </p:spPr>
        <p:txBody>
          <a:bodyPr>
            <a:noAutofit/>
          </a:bodyPr>
          <a:lstStyle/>
          <a:p>
            <a:pPr>
              <a:spcBef>
                <a:spcPts val="1000"/>
              </a:spcBef>
            </a:pPr>
            <a:r>
              <a:rPr lang="en-US" sz="800" dirty="0" err="1" smtClean="0"/>
              <a:t>Abbasi</a:t>
            </a:r>
            <a:r>
              <a:rPr lang="en-US" sz="800" dirty="0" smtClean="0"/>
              <a:t>, Abdul </a:t>
            </a:r>
            <a:r>
              <a:rPr lang="en-US" sz="800" dirty="0" err="1" smtClean="0"/>
              <a:t>Rehman</a:t>
            </a:r>
            <a:r>
              <a:rPr lang="en-US" sz="800" dirty="0" smtClean="0"/>
              <a:t> et al. “Student Mental State Inference from Unintentional Body Gestures Using Dynamic Bayesian Networks.” Journal on Multimodal User Interfaces 3.1-2 (2009): 21–31. Web. 23 Jan. 2014.</a:t>
            </a:r>
          </a:p>
          <a:p>
            <a:pPr>
              <a:spcBef>
                <a:spcPts val="1000"/>
              </a:spcBef>
            </a:pPr>
            <a:r>
              <a:rPr lang="en-US" sz="800" dirty="0" err="1" smtClean="0"/>
              <a:t>Baltrusaitis</a:t>
            </a:r>
            <a:r>
              <a:rPr lang="en-US" sz="800" dirty="0" smtClean="0"/>
              <a:t>, </a:t>
            </a:r>
            <a:r>
              <a:rPr lang="en-US" sz="800" dirty="0" err="1" smtClean="0"/>
              <a:t>Tadas</a:t>
            </a:r>
            <a:r>
              <a:rPr lang="en-US" sz="800" dirty="0" smtClean="0"/>
              <a:t> et al. “Real-Time Inference of Mental States from Facial Expressions and Upper Body Gestures.” Face and Gesture 2011. IEEE, 2011. 909–914. Web. 23 Jan. 2014.</a:t>
            </a:r>
          </a:p>
          <a:p>
            <a:pPr>
              <a:spcBef>
                <a:spcPts val="1000"/>
              </a:spcBef>
            </a:pPr>
            <a:r>
              <a:rPr lang="en-US" sz="800" dirty="0" err="1" smtClean="0"/>
              <a:t>Brau</a:t>
            </a:r>
            <a:r>
              <a:rPr lang="en-US" sz="800" dirty="0" smtClean="0"/>
              <a:t>, Ernesto et al. “A Generative Statistical Model for Tracking Multiple Smooth Trajectories.” CVPR 2011. IEEE, 2011. 1137–1144. Web. 23 Jan. 2014.</a:t>
            </a:r>
          </a:p>
          <a:p>
            <a:pPr>
              <a:spcBef>
                <a:spcPts val="1000"/>
              </a:spcBef>
            </a:pPr>
            <a:r>
              <a:rPr lang="en-US" sz="800" dirty="0" smtClean="0"/>
              <a:t>Chambers, Nathanael, and Dan </a:t>
            </a:r>
            <a:r>
              <a:rPr lang="en-US" sz="800" dirty="0" err="1" smtClean="0"/>
              <a:t>Jurafsky</a:t>
            </a:r>
            <a:r>
              <a:rPr lang="en-US" sz="800" dirty="0" smtClean="0"/>
              <a:t>. “Template-Based Information Extraction without the Templates.” Proceedings of the 49th Annual Meeting of the Association for Computational Linguistics: Human Language Technologies - Volume 1. N. </a:t>
            </a:r>
            <a:r>
              <a:rPr lang="en-US" sz="800" dirty="0" err="1" smtClean="0"/>
              <a:t>p</a:t>
            </a:r>
            <a:r>
              <a:rPr lang="en-US" sz="800" dirty="0" smtClean="0"/>
              <a:t>., 2011. 976–986. Web. 12 Apr. 2013.</a:t>
            </a:r>
          </a:p>
          <a:p>
            <a:pPr>
              <a:spcBef>
                <a:spcPts val="1000"/>
              </a:spcBef>
            </a:pPr>
            <a:r>
              <a:rPr lang="en-US" sz="800" dirty="0" smtClean="0"/>
              <a:t>Chambers, Nathanael, and Dan </a:t>
            </a:r>
            <a:r>
              <a:rPr lang="en-US" sz="800" dirty="0" err="1" smtClean="0"/>
              <a:t>Jurafsky</a:t>
            </a:r>
            <a:r>
              <a:rPr lang="en-US" sz="800" dirty="0" smtClean="0"/>
              <a:t>. “Unsupervised Learning of Narrative Schemas and Their Participants.” Proceedings of the Joint Conference of the 47th Annual Meeting of the ACL and the 4th International Joint Conference on Natural Language Processing of the AFNLP Volume 2 ACLIJCNLP 09. N. </a:t>
            </a:r>
            <a:r>
              <a:rPr lang="en-US" sz="800" dirty="0" err="1" smtClean="0"/>
              <a:t>p</a:t>
            </a:r>
            <a:r>
              <a:rPr lang="en-US" sz="800" dirty="0" smtClean="0"/>
              <a:t>., 2009. 602–610. Web. 11 Apr. 2013.</a:t>
            </a:r>
          </a:p>
          <a:p>
            <a:pPr>
              <a:spcBef>
                <a:spcPts val="1000"/>
              </a:spcBef>
            </a:pPr>
            <a:r>
              <a:rPr lang="en-US" sz="800" dirty="0" smtClean="0"/>
              <a:t>El </a:t>
            </a:r>
            <a:r>
              <a:rPr lang="en-US" sz="800" dirty="0" err="1" smtClean="0"/>
              <a:t>Kaliouby</a:t>
            </a:r>
            <a:r>
              <a:rPr lang="en-US" sz="800" dirty="0" smtClean="0"/>
              <a:t>, R., and P. Robinson. “Real-Time Inference of Complex Mental States from Facial Expressions and Head Gestures.” 2004 Conference on Computer Vision and Pattern Recognition Workshop. IEEE, 2004. 154–154. Web. 23 Jan. 2014.</a:t>
            </a:r>
          </a:p>
          <a:p>
            <a:pPr>
              <a:spcBef>
                <a:spcPts val="1000"/>
              </a:spcBef>
            </a:pPr>
            <a:r>
              <a:rPr lang="en-US" sz="800" dirty="0" err="1" smtClean="0"/>
              <a:t>Felzenszwalb</a:t>
            </a:r>
            <a:r>
              <a:rPr lang="en-US" sz="800" dirty="0" smtClean="0"/>
              <a:t>, Pedro, David </a:t>
            </a:r>
            <a:r>
              <a:rPr lang="en-US" sz="800" dirty="0" err="1" smtClean="0"/>
              <a:t>McAllester</a:t>
            </a:r>
            <a:r>
              <a:rPr lang="en-US" sz="800" dirty="0" smtClean="0"/>
              <a:t>, and </a:t>
            </a:r>
            <a:r>
              <a:rPr lang="en-US" sz="800" dirty="0" err="1" smtClean="0"/>
              <a:t>Deva</a:t>
            </a:r>
            <a:r>
              <a:rPr lang="en-US" sz="800" dirty="0" smtClean="0"/>
              <a:t> </a:t>
            </a:r>
            <a:r>
              <a:rPr lang="en-US" sz="800" dirty="0" err="1" smtClean="0"/>
              <a:t>Ramanan</a:t>
            </a:r>
            <a:r>
              <a:rPr lang="en-US" sz="800" dirty="0" smtClean="0"/>
              <a:t>. “A Discriminatively Trained, </a:t>
            </a:r>
            <a:r>
              <a:rPr lang="en-US" sz="800" dirty="0" err="1" smtClean="0"/>
              <a:t>Multiscale</a:t>
            </a:r>
            <a:r>
              <a:rPr lang="en-US" sz="800" dirty="0" smtClean="0"/>
              <a:t>, Deformable Part Model.” 2008 IEEE Conference on Computer Vision and Pattern Recognition. IEEE, 2008. 1–8. Web. 23 Jan. 2014.</a:t>
            </a:r>
          </a:p>
          <a:p>
            <a:pPr>
              <a:spcBef>
                <a:spcPts val="1000"/>
              </a:spcBef>
            </a:pPr>
            <a:r>
              <a:rPr lang="en-US" sz="800" dirty="0" err="1" smtClean="0"/>
              <a:t>Marneffe</a:t>
            </a:r>
            <a:r>
              <a:rPr lang="en-US" sz="800" dirty="0" smtClean="0"/>
              <a:t>, MC De, CD Manning, and Christopher Potts. “‘Was It Good? It Was Provocative.’ Learning the Meaning of Scalar Adjectives.” Proceedings of the 48th Annual Meeting of the Association for Computational Linguistics. N. </a:t>
            </a:r>
            <a:r>
              <a:rPr lang="en-US" sz="800" dirty="0" err="1" smtClean="0"/>
              <a:t>p</a:t>
            </a:r>
            <a:r>
              <a:rPr lang="en-US" sz="800" dirty="0" smtClean="0"/>
              <a:t>., 2010. 167–176. Web. 15 Apr. 2013.</a:t>
            </a:r>
          </a:p>
          <a:p>
            <a:pPr>
              <a:spcBef>
                <a:spcPts val="1000"/>
              </a:spcBef>
            </a:pPr>
            <a:endParaRPr lang="en-US" sz="800" dirty="0"/>
          </a:p>
        </p:txBody>
      </p:sp>
      <p:sp>
        <p:nvSpPr>
          <p:cNvPr id="7" name="Content Placeholder 6"/>
          <p:cNvSpPr>
            <a:spLocks noGrp="1"/>
          </p:cNvSpPr>
          <p:nvPr>
            <p:ph sz="half" idx="2"/>
          </p:nvPr>
        </p:nvSpPr>
        <p:spPr/>
        <p:txBody>
          <a:bodyPr>
            <a:noAutofit/>
          </a:bodyPr>
          <a:lstStyle/>
          <a:p>
            <a:pPr>
              <a:spcBef>
                <a:spcPts val="1000"/>
              </a:spcBef>
            </a:pPr>
            <a:r>
              <a:rPr lang="en-US" sz="800" dirty="0" err="1" smtClean="0"/>
              <a:t>Mikolov</a:t>
            </a:r>
            <a:r>
              <a:rPr lang="en-US" sz="800" dirty="0" smtClean="0"/>
              <a:t>, Tomas et al. “Efficient Estimation of Word Representations in Vector Space.” </a:t>
            </a:r>
            <a:r>
              <a:rPr lang="en-US" sz="800" dirty="0" err="1" smtClean="0"/>
              <a:t>arXiv</a:t>
            </a:r>
            <a:r>
              <a:rPr lang="en-US" sz="800" dirty="0" smtClean="0"/>
              <a:t> preprint arXiv:1301.3781 (2013): 1–12. Web. 26 Aug. 2013.</a:t>
            </a:r>
          </a:p>
          <a:p>
            <a:pPr>
              <a:spcBef>
                <a:spcPts val="1000"/>
              </a:spcBef>
            </a:pPr>
            <a:r>
              <a:rPr lang="en-US" sz="800" dirty="0" err="1" smtClean="0"/>
              <a:t>Mohtarami</a:t>
            </a:r>
            <a:r>
              <a:rPr lang="en-US" sz="800" dirty="0" smtClean="0"/>
              <a:t>, </a:t>
            </a:r>
            <a:r>
              <a:rPr lang="en-US" sz="800" dirty="0" err="1" smtClean="0"/>
              <a:t>Mitra</a:t>
            </a:r>
            <a:r>
              <a:rPr lang="en-US" sz="800" dirty="0" smtClean="0"/>
              <a:t> et al. “Predicting the Uncertainty of Sentiment Adjectives in Indirect Answers.” Proceedings of the 20th ACM International Conference on Information and Knowledge Management - CIKM ’11. New York, New York, USA: ACM Press, 2011. 2485. Web. 23 Jan. 2014.</a:t>
            </a:r>
          </a:p>
          <a:p>
            <a:pPr>
              <a:spcBef>
                <a:spcPts val="1000"/>
              </a:spcBef>
            </a:pPr>
            <a:r>
              <a:rPr lang="en-US" sz="800" dirty="0" smtClean="0"/>
              <a:t>O’Hara, S, and B. A. Draper. “Scalable Action Recognition with a Subspace Forest.” 2012 IEEE Conference on Computer Vision and Pattern Recognition. IEEE, 2012. 1210–1217. Web. 23 Jan. 2014.</a:t>
            </a:r>
          </a:p>
          <a:p>
            <a:pPr>
              <a:spcBef>
                <a:spcPts val="1000"/>
              </a:spcBef>
            </a:pPr>
            <a:r>
              <a:rPr lang="en-US" sz="800" dirty="0" err="1" smtClean="0"/>
              <a:t>Ramanan</a:t>
            </a:r>
            <a:r>
              <a:rPr lang="en-US" sz="800" dirty="0" smtClean="0"/>
              <a:t>, D. “Face Detection, Pose Estimation, and Landmark Localization in the Wild.” 2012 IEEE Conference on Computer Vision and Pattern Recognition. IEEE, 2012. 2879–2886. Web. 23 Jan. 2014.</a:t>
            </a:r>
          </a:p>
          <a:p>
            <a:pPr>
              <a:spcBef>
                <a:spcPts val="1000"/>
              </a:spcBef>
            </a:pPr>
            <a:r>
              <a:rPr lang="en-US" sz="800" dirty="0" err="1" smtClean="0"/>
              <a:t>Ramanan</a:t>
            </a:r>
            <a:r>
              <a:rPr lang="en-US" sz="800" dirty="0" smtClean="0"/>
              <a:t>, </a:t>
            </a:r>
            <a:r>
              <a:rPr lang="en-US" sz="800" dirty="0" err="1" smtClean="0"/>
              <a:t>Deva</a:t>
            </a:r>
            <a:r>
              <a:rPr lang="en-US" sz="800" dirty="0" smtClean="0"/>
              <a:t>, David a Forsyth, and Andrew </a:t>
            </a:r>
            <a:r>
              <a:rPr lang="en-US" sz="800" dirty="0" err="1" smtClean="0"/>
              <a:t>Zisserman</a:t>
            </a:r>
            <a:r>
              <a:rPr lang="en-US" sz="800" dirty="0" smtClean="0"/>
              <a:t>. “Tracking People by Learning Their Appearance.” IEEE transactions on pattern analysis and machine intelligence 29.1 (2007): 65–81. Web. 23 Jan. 2014.</a:t>
            </a:r>
          </a:p>
          <a:p>
            <a:pPr>
              <a:spcBef>
                <a:spcPts val="1000"/>
              </a:spcBef>
            </a:pPr>
            <a:r>
              <a:rPr lang="en-US" sz="800" dirty="0" err="1" smtClean="0"/>
              <a:t>Riloff</a:t>
            </a:r>
            <a:r>
              <a:rPr lang="en-US" sz="800" dirty="0" smtClean="0"/>
              <a:t>, E, and R Jones. “Learning Dictionaries for Information Extraction by Multi-Level Bootstrapping.” Proceedings of the Sixteenth National Conference on Artificial Intelligence (AAAI-1999). N. </a:t>
            </a:r>
            <a:r>
              <a:rPr lang="en-US" sz="800" dirty="0" err="1" smtClean="0"/>
              <a:t>p</a:t>
            </a:r>
            <a:r>
              <a:rPr lang="en-US" sz="800" dirty="0" smtClean="0"/>
              <a:t>., 1999. 474–479. Web. 15 July 2013.</a:t>
            </a:r>
          </a:p>
          <a:p>
            <a:pPr>
              <a:spcBef>
                <a:spcPts val="1000"/>
              </a:spcBef>
            </a:pPr>
            <a:r>
              <a:rPr lang="en-US" sz="800" dirty="0" err="1" smtClean="0"/>
              <a:t>Rubner</a:t>
            </a:r>
            <a:r>
              <a:rPr lang="en-US" sz="800" dirty="0" smtClean="0"/>
              <a:t>, </a:t>
            </a:r>
            <a:r>
              <a:rPr lang="en-US" sz="800" dirty="0" err="1" smtClean="0"/>
              <a:t>Yossi</a:t>
            </a:r>
            <a:r>
              <a:rPr lang="en-US" sz="800" dirty="0" smtClean="0"/>
              <a:t>, Carlo </a:t>
            </a:r>
            <a:r>
              <a:rPr lang="en-US" sz="800" dirty="0" err="1" smtClean="0"/>
              <a:t>Tomasi</a:t>
            </a:r>
            <a:r>
              <a:rPr lang="en-US" sz="800" dirty="0" smtClean="0"/>
              <a:t>, and LJ </a:t>
            </a:r>
            <a:r>
              <a:rPr lang="en-US" sz="800" dirty="0" err="1" smtClean="0"/>
              <a:t>Guibas</a:t>
            </a:r>
            <a:r>
              <a:rPr lang="en-US" sz="800" dirty="0" smtClean="0"/>
              <a:t>. “The Earth Mover’s Distance as a Metric for Image Retrieval.” International Journal of Computer Vision 40.2 (2000): 99–121. Web. 26 Apr. 2014.</a:t>
            </a:r>
          </a:p>
          <a:p>
            <a:pPr>
              <a:spcBef>
                <a:spcPts val="1000"/>
              </a:spcBef>
            </a:pPr>
            <a:r>
              <a:rPr lang="en-US" sz="800" dirty="0" err="1" smtClean="0"/>
              <a:t>Sadanand</a:t>
            </a:r>
            <a:r>
              <a:rPr lang="en-US" sz="800" dirty="0" smtClean="0"/>
              <a:t>, S., and J. J. </a:t>
            </a:r>
            <a:r>
              <a:rPr lang="en-US" sz="800" dirty="0" err="1" smtClean="0"/>
              <a:t>Corso</a:t>
            </a:r>
            <a:r>
              <a:rPr lang="en-US" sz="800" dirty="0" smtClean="0"/>
              <a:t>. “Action Bank: A High-Level Representation of Activity in Video.” 2012 IEEE Conference on Computer Vision and Pattern Recognition. IEEE, 2012. 1234–1241. Web. 23 Jan. 2014.</a:t>
            </a:r>
          </a:p>
          <a:p>
            <a:pPr>
              <a:spcBef>
                <a:spcPts val="1000"/>
              </a:spcBef>
            </a:pPr>
            <a:r>
              <a:rPr lang="en-US" sz="800" dirty="0" err="1" smtClean="0"/>
              <a:t>Teoh</a:t>
            </a:r>
            <a:r>
              <a:rPr lang="en-US" sz="800" dirty="0" smtClean="0"/>
              <a:t>, </a:t>
            </a:r>
            <a:r>
              <a:rPr lang="en-US" sz="800" dirty="0" err="1" smtClean="0"/>
              <a:t>Teik</a:t>
            </a:r>
            <a:r>
              <a:rPr lang="en-US" sz="800" dirty="0" smtClean="0"/>
              <a:t>-Toe, and </a:t>
            </a:r>
            <a:r>
              <a:rPr lang="en-US" sz="800" dirty="0" err="1" smtClean="0"/>
              <a:t>Siu-Yeung</a:t>
            </a:r>
            <a:r>
              <a:rPr lang="en-US" sz="800" dirty="0" smtClean="0"/>
              <a:t> Cho. “Human Emotional States Modeling by Hidden Markov Model.” 2011 Seventh International Conference on Natural Computation. IEEE, 2011. 908–912. Web. 23 Jan. 2014.</a:t>
            </a:r>
          </a:p>
          <a:p>
            <a:pPr>
              <a:spcBef>
                <a:spcPts val="1000"/>
              </a:spcBef>
            </a:pPr>
            <a:r>
              <a:rPr lang="en-US" sz="800" dirty="0" smtClean="0"/>
              <a:t>Yang, Yi, and </a:t>
            </a:r>
            <a:r>
              <a:rPr lang="en-US" sz="800" dirty="0" err="1" smtClean="0"/>
              <a:t>Deva</a:t>
            </a:r>
            <a:r>
              <a:rPr lang="en-US" sz="800" dirty="0" smtClean="0"/>
              <a:t> </a:t>
            </a:r>
            <a:r>
              <a:rPr lang="en-US" sz="800" dirty="0" err="1" smtClean="0"/>
              <a:t>Ramanan</a:t>
            </a:r>
            <a:r>
              <a:rPr lang="en-US" sz="800" dirty="0" smtClean="0"/>
              <a:t>. “Articulated Pose Estimation with Flexible Mixtures-of-Parts.” CVPR 2011. IEEE, 2011. 1385–1392. Web. 23 Jan. 2014.</a:t>
            </a:r>
            <a:endParaRPr lang="en-US" sz="800"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46</a:t>
            </a:fld>
            <a:endParaRPr lang="en-US" dirty="0"/>
          </a:p>
        </p:txBody>
      </p:sp>
      <p:grpSp>
        <p:nvGrpSpPr>
          <p:cNvPr id="8" name="Group 7"/>
          <p:cNvGrpSpPr/>
          <p:nvPr/>
        </p:nvGrpSpPr>
        <p:grpSpPr>
          <a:xfrm>
            <a:off x="6424669" y="82076"/>
            <a:ext cx="2344949" cy="274320"/>
            <a:chOff x="6424669" y="82076"/>
            <a:chExt cx="2344949" cy="274320"/>
          </a:xfrm>
        </p:grpSpPr>
        <p:pic>
          <p:nvPicPr>
            <p:cNvPr id="9" name="Picture 8" descr="problem.jpg">
              <a:hlinkClick r:id="rId2" action="ppaction://hlinksldjump"/>
            </p:cNvPr>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methodology.jpg">
              <a:hlinkClick r:id="rId4" action="ppaction://hlinksldjump"/>
            </p:cNvPr>
            <p:cNvPicPr>
              <a:picLocks noChangeAspect="1"/>
            </p:cNvPicPr>
            <p:nvPr/>
          </p:nvPicPr>
          <p:blipFill>
            <a:blip r:embed="rId5">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a:hlinkClick r:id="rId6" action="ppaction://hlinksldjump"/>
            </p:cNvPr>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data.jpg">
              <a:hlinkClick r:id="rId8" action="ppaction://hlinksldjump"/>
            </p:cNvPr>
            <p:cNvPicPr>
              <a:picLocks noChangeAspect="1"/>
            </p:cNvPicPr>
            <p:nvPr/>
          </p:nvPicPr>
          <p:blipFill>
            <a:blip r:embed="rId9">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rId10" action="ppaction://hlinksldjump"/>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Backup Slides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47</a:t>
            </a:fld>
            <a:endParaRPr lang="en-US" dirty="0"/>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April 30, 2014</a:t>
            </a:r>
            <a:endParaRPr lang="en-US"/>
          </a:p>
        </p:txBody>
      </p:sp>
      <p:sp>
        <p:nvSpPr>
          <p:cNvPr id="3" name="Footer Placeholder 2"/>
          <p:cNvSpPr>
            <a:spLocks noGrp="1"/>
          </p:cNvSpPr>
          <p:nvPr>
            <p:ph type="ftr" sz="quarter" idx="11"/>
          </p:nvPr>
        </p:nvSpPr>
        <p:spPr/>
        <p:txBody>
          <a:bodyPr/>
          <a:lstStyle/>
          <a:p>
            <a:r>
              <a:rPr lang="en-US" smtClean="0"/>
              <a:t>Anh Tran - Dissertation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48</a:t>
            </a:fld>
            <a:endParaRPr lang="en-US"/>
          </a:p>
        </p:txBody>
      </p:sp>
      <p:pic>
        <p:nvPicPr>
          <p:cNvPr id="7" name="Picture 6" descr="plutchik-wheel-2.png"/>
          <p:cNvPicPr>
            <a:picLocks noChangeAspect="1"/>
          </p:cNvPicPr>
          <p:nvPr/>
        </p:nvPicPr>
        <p:blipFill>
          <a:blip r:embed="rId3"/>
          <a:stretch>
            <a:fillRect/>
          </a:stretch>
        </p:blipFill>
        <p:spPr>
          <a:xfrm>
            <a:off x="1930820" y="787820"/>
            <a:ext cx="5282360" cy="5282360"/>
          </a:xfrm>
          <a:prstGeom prst="rect">
            <a:avLst/>
          </a:prstGeom>
        </p:spPr>
      </p:pic>
      <p:sp>
        <p:nvSpPr>
          <p:cNvPr id="8" name="TextBox 7"/>
          <p:cNvSpPr txBox="1"/>
          <p:nvPr/>
        </p:nvSpPr>
        <p:spPr>
          <a:xfrm>
            <a:off x="5923757" y="5823958"/>
            <a:ext cx="1289423" cy="246221"/>
          </a:xfrm>
          <a:prstGeom prst="rect">
            <a:avLst/>
          </a:prstGeom>
          <a:noFill/>
        </p:spPr>
        <p:txBody>
          <a:bodyPr wrap="none" rtlCol="0">
            <a:spAutoFit/>
          </a:bodyPr>
          <a:lstStyle/>
          <a:p>
            <a:r>
              <a:rPr lang="en-US" sz="1000" dirty="0" smtClean="0"/>
              <a:t>Source: </a:t>
            </a:r>
            <a:r>
              <a:rPr lang="en-US" sz="1000" dirty="0" err="1" smtClean="0"/>
              <a:t>CopyPress</a:t>
            </a:r>
            <a:endParaRPr lang="en-US" sz="1000" dirty="0"/>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kumimoji="0" lang="en-US" smtClean="0"/>
              <a:t>Anh Tran - Dissertation</a:t>
            </a:r>
            <a:endParaRPr kumimoji="0" lang="en-US"/>
          </a:p>
        </p:txBody>
      </p:sp>
      <p:sp>
        <p:nvSpPr>
          <p:cNvPr id="6" name="Slide Number Placeholder 5"/>
          <p:cNvSpPr>
            <a:spLocks noGrp="1"/>
          </p:cNvSpPr>
          <p:nvPr>
            <p:ph type="sldNum" sz="quarter" idx="12"/>
          </p:nvPr>
        </p:nvSpPr>
        <p:spPr/>
        <p:txBody>
          <a:bodyPr/>
          <a:lstStyle/>
          <a:p>
            <a:fld id="{CA15C064-DD44-4CAC-873E-2D1F54821676}" type="slidenum">
              <a:rPr lang="en-US" smtClean="0"/>
              <a:pPr/>
              <a:t>49</a:t>
            </a:fld>
            <a:endParaRPr lang="en-US" dirty="0"/>
          </a:p>
        </p:txBody>
      </p:sp>
      <p:pic>
        <p:nvPicPr>
          <p:cNvPr id="11" name="Picture 10" descr="mental-states-full.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350084" y="700615"/>
            <a:ext cx="6443832" cy="5456771"/>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Surveillance Application</a:t>
            </a:r>
            <a:endParaRPr lang="en-US" dirty="0"/>
          </a:p>
        </p:txBody>
      </p:sp>
      <p:sp>
        <p:nvSpPr>
          <p:cNvPr id="3" name="Content Placeholder 2"/>
          <p:cNvSpPr>
            <a:spLocks noGrp="1"/>
          </p:cNvSpPr>
          <p:nvPr>
            <p:ph idx="1"/>
          </p:nvPr>
        </p:nvSpPr>
        <p:spPr/>
        <p:txBody>
          <a:bodyPr/>
          <a:lstStyle/>
          <a:p>
            <a:r>
              <a:rPr lang="en-US" dirty="0" smtClean="0"/>
              <a:t>Should someone notify the police?</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surveillance system could automatically dispatch the police if it can infer that someone is in a state of distress.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a:t>
            </a:fld>
            <a:endParaRPr lang="en-US" dirty="0"/>
          </a:p>
        </p:txBody>
      </p:sp>
      <p:grpSp>
        <p:nvGrpSpPr>
          <p:cNvPr id="7" name="Group 13"/>
          <p:cNvGrpSpPr/>
          <p:nvPr/>
        </p:nvGrpSpPr>
        <p:grpSpPr>
          <a:xfrm>
            <a:off x="6424669" y="82076"/>
            <a:ext cx="2344949" cy="274320"/>
            <a:chOff x="6424669" y="82076"/>
            <a:chExt cx="2344949" cy="274320"/>
          </a:xfrm>
        </p:grpSpPr>
        <p:pic>
          <p:nvPicPr>
            <p:cNvPr id="8" name="Picture 7" descr="problem.jpg">
              <a:hlinkClick r:id="rId5" action="ppaction://hlinksldjump"/>
            </p:cNvPr>
            <p:cNvPicPr>
              <a:picLocks noChangeAspect="1"/>
            </p:cNvPicPr>
            <p:nvPr/>
          </p:nvPicPr>
          <p:blipFill>
            <a:blip r:embed="rId6">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9" name="Picture 8" descr="methodology.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data.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4" name="chase13.mov">
            <a:hlinkClick r:id="" action="ppaction://media"/>
          </p:cNvPr>
          <p:cNvPicPr/>
          <p:nvPr>
            <a:videoFile r:link="rId1"/>
          </p:nvPr>
        </p:nvPicPr>
        <p:blipFill>
          <a:blip r:embed="rId15"/>
          <a:stretch>
            <a:fillRect/>
          </a:stretch>
        </p:blipFill>
        <p:spPr>
          <a:xfrm>
            <a:off x="1171702" y="2243935"/>
            <a:ext cx="3206827" cy="2396310"/>
          </a:xfrm>
          <a:prstGeom prst="rect">
            <a:avLst/>
          </a:prstGeom>
        </p:spPr>
      </p:pic>
      <p:pic>
        <p:nvPicPr>
          <p:cNvPr id="15" name="chase26.mov">
            <a:hlinkClick r:id="" action="ppaction://media"/>
          </p:cNvPr>
          <p:cNvPicPr/>
          <p:nvPr>
            <a:videoFile r:link="rId2"/>
          </p:nvPr>
        </p:nvPicPr>
        <p:blipFill>
          <a:blip r:embed="rId16"/>
          <a:stretch>
            <a:fillRect/>
          </a:stretch>
        </p:blipFill>
        <p:spPr>
          <a:xfrm>
            <a:off x="4829293" y="2243935"/>
            <a:ext cx="3195080" cy="23963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 fill="hold"/>
                                        <p:tgtEl>
                                          <p:spTgt spid="14"/>
                                        </p:tgtEl>
                                      </p:cBhvr>
                                    </p:cmd>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1" fill="hold"/>
                                        <p:tgtEl>
                                          <p:spTgt spid="15"/>
                                        </p:tgtEl>
                                      </p:cBhvr>
                                    </p:cmd>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left)">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8" repeatCount="indefinite" fill="hold" display="0">
                  <p:stCondLst>
                    <p:cond delay="indefinite"/>
                  </p:stCondLst>
                  <p:endCondLst>
                    <p:cond evt="onPrev" delay="0">
                      <p:tgtEl>
                        <p:sldTgt/>
                      </p:tgtEl>
                    </p:cond>
                  </p:endCondLst>
                </p:cTn>
                <p:tgtEl>
                  <p:spTgt spid="14"/>
                </p:tgtEl>
              </p:cMediaNode>
            </p:video>
            <p:seq concurrent="1" nextAc="seek">
              <p:cTn id="19" restart="whenNotActive" fill="hold" evtFilter="cancelBubble" nodeType="interactiveSeq">
                <p:stCondLst>
                  <p:cond evt="onClick" delay="0">
                    <p:tgtEl>
                      <p:spTgt spid="1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4"/>
                                        </p:tgtEl>
                                      </p:cBhvr>
                                    </p:cmd>
                                  </p:childTnLst>
                                </p:cTn>
                              </p:par>
                            </p:childTnLst>
                          </p:cTn>
                        </p:par>
                      </p:childTnLst>
                    </p:cTn>
                  </p:par>
                </p:childTnLst>
              </p:cTn>
              <p:nextCondLst>
                <p:cond evt="onClick" delay="0">
                  <p:tgtEl>
                    <p:spTgt spid="14"/>
                  </p:tgtEl>
                </p:cond>
              </p:nextCondLst>
            </p:seq>
            <p:video>
              <p:cMediaNode>
                <p:cTn id="24" repeatCount="indefinite" fill="hold" display="0">
                  <p:stCondLst>
                    <p:cond delay="indefinite"/>
                  </p:stCondLst>
                  <p:endCondLst>
                    <p:cond evt="onPrev" delay="0">
                      <p:tgtEl>
                        <p:sldTgt/>
                      </p:tgtEl>
                    </p:cond>
                  </p:endCondLst>
                </p:cTn>
                <p:tgtEl>
                  <p:spTgt spid="15"/>
                </p:tgtEl>
              </p:cMediaNode>
            </p:video>
            <p:seq concurrent="1" nextAc="seek">
              <p:cTn id="25" restart="whenNotActive" fill="hold" evtFilter="cancelBubble" nodeType="interactiveSeq">
                <p:stCondLst>
                  <p:cond evt="onClick" delay="0">
                    <p:tgtEl>
                      <p:spTgt spid="1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5"/>
                                        </p:tgtEl>
                                      </p:cBhvr>
                                    </p:cmd>
                                  </p:childTnLst>
                                </p:cTn>
                              </p:par>
                            </p:childTnLst>
                          </p:cTn>
                        </p:par>
                      </p:childTnLst>
                    </p:cTn>
                  </p:par>
                </p:childTnLst>
              </p:cTn>
              <p:nextCondLst>
                <p:cond evt="onClick" delay="0">
                  <p:tgtEl>
                    <p:spTgt spid="15"/>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April 30, 2014</a:t>
            </a:r>
            <a:endParaRPr lang="en-US"/>
          </a:p>
        </p:txBody>
      </p:sp>
      <p:sp>
        <p:nvSpPr>
          <p:cNvPr id="3" name="Footer Placeholder 2"/>
          <p:cNvSpPr>
            <a:spLocks noGrp="1"/>
          </p:cNvSpPr>
          <p:nvPr>
            <p:ph type="ftr" sz="quarter" idx="11"/>
          </p:nvPr>
        </p:nvSpPr>
        <p:spPr/>
        <p:txBody>
          <a:bodyPr/>
          <a:lstStyle/>
          <a:p>
            <a:r>
              <a:rPr lang="en-US" smtClean="0"/>
              <a:t>Anh Tran - Dissertation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50</a:t>
            </a:fld>
            <a:endParaRPr lang="en-US"/>
          </a:p>
        </p:txBody>
      </p:sp>
      <p:grpSp>
        <p:nvGrpSpPr>
          <p:cNvPr id="13" name="Group 12"/>
          <p:cNvGrpSpPr>
            <a:grpSpLocks noChangeAspect="1"/>
          </p:cNvGrpSpPr>
          <p:nvPr/>
        </p:nvGrpSpPr>
        <p:grpSpPr>
          <a:xfrm>
            <a:off x="1140302" y="749808"/>
            <a:ext cx="6863396" cy="5367528"/>
            <a:chOff x="114300" y="539940"/>
            <a:chExt cx="8915400" cy="6972300"/>
          </a:xfrm>
        </p:grpSpPr>
        <p:pic>
          <p:nvPicPr>
            <p:cNvPr id="5" name="Picture 4" descr="amod-1.png"/>
            <p:cNvPicPr>
              <a:picLocks noChangeAspect="1"/>
            </p:cNvPicPr>
            <p:nvPr/>
          </p:nvPicPr>
          <p:blipFill>
            <a:blip r:embed="rId3"/>
            <a:stretch>
              <a:fillRect/>
            </a:stretch>
          </p:blipFill>
          <p:spPr>
            <a:xfrm>
              <a:off x="114300" y="539940"/>
              <a:ext cx="8915400" cy="914400"/>
            </a:xfrm>
            <a:prstGeom prst="rect">
              <a:avLst/>
            </a:prstGeom>
          </p:spPr>
        </p:pic>
        <p:pic>
          <p:nvPicPr>
            <p:cNvPr id="6" name="Picture 5" descr="amod-2.png"/>
            <p:cNvPicPr>
              <a:picLocks noChangeAspect="1"/>
            </p:cNvPicPr>
            <p:nvPr/>
          </p:nvPicPr>
          <p:blipFill>
            <a:blip r:embed="rId4"/>
            <a:stretch>
              <a:fillRect/>
            </a:stretch>
          </p:blipFill>
          <p:spPr>
            <a:xfrm>
              <a:off x="114300" y="1454340"/>
              <a:ext cx="8915400" cy="914400"/>
            </a:xfrm>
            <a:prstGeom prst="rect">
              <a:avLst/>
            </a:prstGeom>
          </p:spPr>
        </p:pic>
        <p:pic>
          <p:nvPicPr>
            <p:cNvPr id="7" name="Picture 6" descr="cop-2.png"/>
            <p:cNvPicPr>
              <a:picLocks noChangeAspect="1"/>
            </p:cNvPicPr>
            <p:nvPr/>
          </p:nvPicPr>
          <p:blipFill>
            <a:blip r:embed="rId5"/>
            <a:stretch>
              <a:fillRect/>
            </a:stretch>
          </p:blipFill>
          <p:spPr>
            <a:xfrm>
              <a:off x="114300" y="2368740"/>
              <a:ext cx="8915400" cy="914400"/>
            </a:xfrm>
            <a:prstGeom prst="rect">
              <a:avLst/>
            </a:prstGeom>
          </p:spPr>
        </p:pic>
        <p:pic>
          <p:nvPicPr>
            <p:cNvPr id="8" name="Picture 7" descr="cop-3.png"/>
            <p:cNvPicPr>
              <a:picLocks noChangeAspect="1"/>
            </p:cNvPicPr>
            <p:nvPr/>
          </p:nvPicPr>
          <p:blipFill>
            <a:blip r:embed="rId6"/>
            <a:stretch>
              <a:fillRect/>
            </a:stretch>
          </p:blipFill>
          <p:spPr>
            <a:xfrm>
              <a:off x="114300" y="3283140"/>
              <a:ext cx="8915400" cy="914400"/>
            </a:xfrm>
            <a:prstGeom prst="rect">
              <a:avLst/>
            </a:prstGeom>
          </p:spPr>
        </p:pic>
        <p:pic>
          <p:nvPicPr>
            <p:cNvPr id="9" name="Picture 8" descr="aux-2.png"/>
            <p:cNvPicPr>
              <a:picLocks noChangeAspect="1"/>
            </p:cNvPicPr>
            <p:nvPr/>
          </p:nvPicPr>
          <p:blipFill>
            <a:blip r:embed="rId7"/>
            <a:stretch>
              <a:fillRect/>
            </a:stretch>
          </p:blipFill>
          <p:spPr>
            <a:xfrm>
              <a:off x="114300" y="4197540"/>
              <a:ext cx="8915400" cy="800100"/>
            </a:xfrm>
            <a:prstGeom prst="rect">
              <a:avLst/>
            </a:prstGeom>
          </p:spPr>
        </p:pic>
        <p:pic>
          <p:nvPicPr>
            <p:cNvPr id="10" name="Picture 9" descr="aux-3.png"/>
            <p:cNvPicPr>
              <a:picLocks noChangeAspect="1"/>
            </p:cNvPicPr>
            <p:nvPr/>
          </p:nvPicPr>
          <p:blipFill>
            <a:blip r:embed="rId8"/>
            <a:stretch>
              <a:fillRect/>
            </a:stretch>
          </p:blipFill>
          <p:spPr>
            <a:xfrm>
              <a:off x="114300" y="4997640"/>
              <a:ext cx="8915400" cy="800100"/>
            </a:xfrm>
            <a:prstGeom prst="rect">
              <a:avLst/>
            </a:prstGeom>
          </p:spPr>
        </p:pic>
        <p:pic>
          <p:nvPicPr>
            <p:cNvPr id="11" name="Picture 10" descr="acomp-3.png"/>
            <p:cNvPicPr>
              <a:picLocks noChangeAspect="1"/>
            </p:cNvPicPr>
            <p:nvPr/>
          </p:nvPicPr>
          <p:blipFill>
            <a:blip r:embed="rId9"/>
            <a:stretch>
              <a:fillRect/>
            </a:stretch>
          </p:blipFill>
          <p:spPr>
            <a:xfrm>
              <a:off x="114300" y="5797740"/>
              <a:ext cx="8915400" cy="914400"/>
            </a:xfrm>
            <a:prstGeom prst="rect">
              <a:avLst/>
            </a:prstGeom>
          </p:spPr>
        </p:pic>
        <p:pic>
          <p:nvPicPr>
            <p:cNvPr id="12" name="Picture 11" descr="dep-2.png"/>
            <p:cNvPicPr>
              <a:picLocks noChangeAspect="1"/>
            </p:cNvPicPr>
            <p:nvPr/>
          </p:nvPicPr>
          <p:blipFill>
            <a:blip r:embed="rId10"/>
            <a:stretch>
              <a:fillRect/>
            </a:stretch>
          </p:blipFill>
          <p:spPr>
            <a:xfrm>
              <a:off x="114300" y="6712140"/>
              <a:ext cx="8915400" cy="800100"/>
            </a:xfrm>
            <a:prstGeom prst="rect">
              <a:avLst/>
            </a:prstGeom>
          </p:spPr>
        </p:pic>
      </p:grpSp>
    </p:spTree>
  </p:cSld>
  <p:clrMapOvr>
    <a:masterClrMapping/>
  </p:clrMapOvr>
  <p:transition spd="med"/>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April 30, 2014</a:t>
            </a:r>
            <a:endParaRPr lang="en-US"/>
          </a:p>
        </p:txBody>
      </p:sp>
      <p:sp>
        <p:nvSpPr>
          <p:cNvPr id="3" name="Footer Placeholder 2"/>
          <p:cNvSpPr>
            <a:spLocks noGrp="1"/>
          </p:cNvSpPr>
          <p:nvPr>
            <p:ph type="ftr" sz="quarter" idx="11"/>
          </p:nvPr>
        </p:nvSpPr>
        <p:spPr/>
        <p:txBody>
          <a:bodyPr/>
          <a:lstStyle/>
          <a:p>
            <a:r>
              <a:rPr lang="en-US" smtClean="0"/>
              <a:t>Anh Tran - Dissertation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51</a:t>
            </a:fld>
            <a:endParaRPr lang="en-US"/>
          </a:p>
        </p:txBody>
      </p:sp>
      <p:grpSp>
        <p:nvGrpSpPr>
          <p:cNvPr id="13" name="Group 12"/>
          <p:cNvGrpSpPr/>
          <p:nvPr/>
        </p:nvGrpSpPr>
        <p:grpSpPr>
          <a:xfrm>
            <a:off x="833871" y="753782"/>
            <a:ext cx="7476258" cy="5367570"/>
            <a:chOff x="114300" y="411200"/>
            <a:chExt cx="8915400" cy="6400800"/>
          </a:xfrm>
        </p:grpSpPr>
        <p:pic>
          <p:nvPicPr>
            <p:cNvPr id="5" name="Picture 4" descr="nsubj-2.png"/>
            <p:cNvPicPr>
              <a:picLocks noChangeAspect="1"/>
            </p:cNvPicPr>
            <p:nvPr/>
          </p:nvPicPr>
          <p:blipFill>
            <a:blip r:embed="rId3"/>
            <a:stretch>
              <a:fillRect/>
            </a:stretch>
          </p:blipFill>
          <p:spPr>
            <a:xfrm>
              <a:off x="114300" y="1211300"/>
              <a:ext cx="8915400" cy="800100"/>
            </a:xfrm>
            <a:prstGeom prst="rect">
              <a:avLst/>
            </a:prstGeom>
          </p:spPr>
        </p:pic>
        <p:pic>
          <p:nvPicPr>
            <p:cNvPr id="6" name="Picture 5" descr="nsubj-1.png"/>
            <p:cNvPicPr>
              <a:picLocks noChangeAspect="1"/>
            </p:cNvPicPr>
            <p:nvPr/>
          </p:nvPicPr>
          <p:blipFill>
            <a:blip r:embed="rId4"/>
            <a:stretch>
              <a:fillRect/>
            </a:stretch>
          </p:blipFill>
          <p:spPr>
            <a:xfrm>
              <a:off x="114300" y="411200"/>
              <a:ext cx="8915400" cy="800100"/>
            </a:xfrm>
            <a:prstGeom prst="rect">
              <a:avLst/>
            </a:prstGeom>
          </p:spPr>
        </p:pic>
        <p:pic>
          <p:nvPicPr>
            <p:cNvPr id="7" name="Picture 6" descr="dobj-1.png"/>
            <p:cNvPicPr>
              <a:picLocks noChangeAspect="1"/>
            </p:cNvPicPr>
            <p:nvPr/>
          </p:nvPicPr>
          <p:blipFill>
            <a:blip r:embed="rId5"/>
            <a:stretch>
              <a:fillRect/>
            </a:stretch>
          </p:blipFill>
          <p:spPr>
            <a:xfrm>
              <a:off x="114300" y="2811500"/>
              <a:ext cx="8915400" cy="800100"/>
            </a:xfrm>
            <a:prstGeom prst="rect">
              <a:avLst/>
            </a:prstGeom>
          </p:spPr>
        </p:pic>
        <p:pic>
          <p:nvPicPr>
            <p:cNvPr id="8" name="Picture 7" descr="by-1.png"/>
            <p:cNvPicPr>
              <a:picLocks noChangeAspect="1"/>
            </p:cNvPicPr>
            <p:nvPr/>
          </p:nvPicPr>
          <p:blipFill>
            <a:blip r:embed="rId6"/>
            <a:stretch>
              <a:fillRect/>
            </a:stretch>
          </p:blipFill>
          <p:spPr>
            <a:xfrm>
              <a:off x="114300" y="3611600"/>
              <a:ext cx="8915400" cy="800100"/>
            </a:xfrm>
            <a:prstGeom prst="rect">
              <a:avLst/>
            </a:prstGeom>
          </p:spPr>
        </p:pic>
        <p:pic>
          <p:nvPicPr>
            <p:cNvPr id="9" name="Picture 8" descr="by-2.png"/>
            <p:cNvPicPr>
              <a:picLocks noChangeAspect="1"/>
            </p:cNvPicPr>
            <p:nvPr/>
          </p:nvPicPr>
          <p:blipFill>
            <a:blip r:embed="rId7"/>
            <a:stretch>
              <a:fillRect/>
            </a:stretch>
          </p:blipFill>
          <p:spPr>
            <a:xfrm>
              <a:off x="114300" y="4411700"/>
              <a:ext cx="8915400" cy="800100"/>
            </a:xfrm>
            <a:prstGeom prst="rect">
              <a:avLst/>
            </a:prstGeom>
          </p:spPr>
        </p:pic>
        <p:pic>
          <p:nvPicPr>
            <p:cNvPr id="10" name="Picture 9" descr="nsubj-3.png"/>
            <p:cNvPicPr>
              <a:picLocks noChangeAspect="1"/>
            </p:cNvPicPr>
            <p:nvPr/>
          </p:nvPicPr>
          <p:blipFill>
            <a:blip r:embed="rId8"/>
            <a:stretch>
              <a:fillRect/>
            </a:stretch>
          </p:blipFill>
          <p:spPr>
            <a:xfrm>
              <a:off x="114300" y="2011400"/>
              <a:ext cx="8915400" cy="800100"/>
            </a:xfrm>
            <a:prstGeom prst="rect">
              <a:avLst/>
            </a:prstGeom>
          </p:spPr>
        </p:pic>
        <p:pic>
          <p:nvPicPr>
            <p:cNvPr id="11" name="Picture 10" descr="after-1.png"/>
            <p:cNvPicPr>
              <a:picLocks noChangeAspect="1"/>
            </p:cNvPicPr>
            <p:nvPr/>
          </p:nvPicPr>
          <p:blipFill>
            <a:blip r:embed="rId9"/>
            <a:stretch>
              <a:fillRect/>
            </a:stretch>
          </p:blipFill>
          <p:spPr>
            <a:xfrm>
              <a:off x="114300" y="5211800"/>
              <a:ext cx="8915400" cy="800100"/>
            </a:xfrm>
            <a:prstGeom prst="rect">
              <a:avLst/>
            </a:prstGeom>
          </p:spPr>
        </p:pic>
        <p:pic>
          <p:nvPicPr>
            <p:cNvPr id="12" name="Picture 11" descr="after-2.png"/>
            <p:cNvPicPr>
              <a:picLocks noChangeAspect="1"/>
            </p:cNvPicPr>
            <p:nvPr/>
          </p:nvPicPr>
          <p:blipFill>
            <a:blip r:embed="rId10"/>
            <a:stretch>
              <a:fillRect/>
            </a:stretch>
          </p:blipFill>
          <p:spPr>
            <a:xfrm>
              <a:off x="114300" y="6011900"/>
              <a:ext cx="8915400" cy="800100"/>
            </a:xfrm>
            <a:prstGeom prst="rect">
              <a:avLst/>
            </a:prstGeom>
          </p:spPr>
        </p:pic>
      </p:gr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April 30, 2014</a:t>
            </a:r>
            <a:endParaRPr lang="en-US"/>
          </a:p>
        </p:txBody>
      </p:sp>
      <p:sp>
        <p:nvSpPr>
          <p:cNvPr id="3" name="Footer Placeholder 2"/>
          <p:cNvSpPr>
            <a:spLocks noGrp="1"/>
          </p:cNvSpPr>
          <p:nvPr>
            <p:ph type="ftr" sz="quarter" idx="11"/>
          </p:nvPr>
        </p:nvSpPr>
        <p:spPr/>
        <p:txBody>
          <a:bodyPr/>
          <a:lstStyle/>
          <a:p>
            <a:r>
              <a:rPr lang="en-US" smtClean="0"/>
              <a:t>Anh Tran - Dissertation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52</a:t>
            </a:fld>
            <a:endParaRPr lang="en-US"/>
          </a:p>
        </p:txBody>
      </p:sp>
      <p:pic>
        <p:nvPicPr>
          <p:cNvPr id="5" name="Picture 4" descr="event-output.png"/>
          <p:cNvPicPr>
            <a:picLocks noChangeAspect="1"/>
          </p:cNvPicPr>
          <p:nvPr/>
        </p:nvPicPr>
        <p:blipFill>
          <a:blip r:embed="rId3"/>
          <a:stretch>
            <a:fillRect/>
          </a:stretch>
        </p:blipFill>
        <p:spPr>
          <a:xfrm>
            <a:off x="1109939" y="555692"/>
            <a:ext cx="6924123" cy="6056416"/>
          </a:xfrm>
          <a:prstGeom prst="rect">
            <a:avLst/>
          </a:prstGeom>
        </p:spPr>
      </p:pic>
      <p:grpSp>
        <p:nvGrpSpPr>
          <p:cNvPr id="6" name="Group 5"/>
          <p:cNvGrpSpPr/>
          <p:nvPr/>
        </p:nvGrpSpPr>
        <p:grpSpPr>
          <a:xfrm>
            <a:off x="6424669" y="82076"/>
            <a:ext cx="2344949" cy="274320"/>
            <a:chOff x="6424669" y="82076"/>
            <a:chExt cx="2344949" cy="274320"/>
          </a:xfrm>
        </p:grpSpPr>
        <p:pic>
          <p:nvPicPr>
            <p:cNvPr id="7" name="Picture 6" descr="problem.jpg">
              <a:hlinkClick r:id="rId4" action="ppaction://hlinksldjump"/>
            </p:cNvPr>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8" name="Picture 7" descr="methodology.jpg">
              <a:hlinkClick r:id="rId6" action="ppaction://hlinksldjump"/>
            </p:cNvPr>
            <p:cNvPicPr>
              <a:picLocks noChangeAspect="1"/>
            </p:cNvPicPr>
            <p:nvPr/>
          </p:nvPicPr>
          <p:blipFill>
            <a:blip r:embed="rId7">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9" name="Picture 8" descr="evaluation.jpg">
              <a:hlinkClick r:id="rId8" action="ppaction://hlinksldjump"/>
            </p:cNvPr>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data.jpg">
              <a:hlinkClick r:id="rId10" action="ppaction://hlinksldjump"/>
            </p:cNvPr>
            <p:cNvPicPr>
              <a:picLocks noChangeAspect="1"/>
            </p:cNvPicPr>
            <p:nvPr/>
          </p:nvPicPr>
          <p:blipFill>
            <a:blip r:embed="rId11">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books.jpg">
              <a:hlinkClick r:id="rId12" action="ppaction://hlinksldjump"/>
            </p:cNvPr>
            <p:cNvPicPr>
              <a:picLocks noChangeAspect="1"/>
            </p:cNvPicPr>
            <p:nvPr/>
          </p:nvPicPr>
          <p:blipFill>
            <a:blip r:embed="rId1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April 30, 2014</a:t>
            </a:r>
            <a:endParaRPr lang="en-US"/>
          </a:p>
        </p:txBody>
      </p:sp>
      <p:sp>
        <p:nvSpPr>
          <p:cNvPr id="3" name="Footer Placeholder 2"/>
          <p:cNvSpPr>
            <a:spLocks noGrp="1"/>
          </p:cNvSpPr>
          <p:nvPr>
            <p:ph type="ftr" sz="quarter" idx="11"/>
          </p:nvPr>
        </p:nvSpPr>
        <p:spPr/>
        <p:txBody>
          <a:bodyPr/>
          <a:lstStyle/>
          <a:p>
            <a:r>
              <a:rPr lang="en-US" smtClean="0"/>
              <a:t>Anh Tran - Dissertation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53</a:t>
            </a:fld>
            <a:endParaRPr lang="en-US"/>
          </a:p>
        </p:txBody>
      </p:sp>
      <p:grpSp>
        <p:nvGrpSpPr>
          <p:cNvPr id="57" name="Group 56"/>
          <p:cNvGrpSpPr/>
          <p:nvPr/>
        </p:nvGrpSpPr>
        <p:grpSpPr>
          <a:xfrm>
            <a:off x="841259" y="763658"/>
            <a:ext cx="7484164" cy="4931558"/>
            <a:chOff x="841259" y="918558"/>
            <a:chExt cx="7484164" cy="4931558"/>
          </a:xfrm>
        </p:grpSpPr>
        <p:cxnSp>
          <p:nvCxnSpPr>
            <p:cNvPr id="58" name="Straight Connector 57"/>
            <p:cNvCxnSpPr/>
            <p:nvPr/>
          </p:nvCxnSpPr>
          <p:spPr>
            <a:xfrm rot="5400000" flipV="1">
              <a:off x="3639238" y="3726201"/>
              <a:ext cx="4187952" cy="1"/>
            </a:xfrm>
            <a:prstGeom prst="line">
              <a:avLst/>
            </a:prstGeom>
            <a:ln w="38100" cap="rnd" cmpd="sng" algn="ctr">
              <a:solidFill>
                <a:srgbClr val="E2E6E0"/>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flipV="1">
              <a:off x="882207" y="1615599"/>
              <a:ext cx="7443216" cy="1591"/>
            </a:xfrm>
            <a:prstGeom prst="line">
              <a:avLst/>
            </a:prstGeom>
            <a:ln w="38100" cap="rnd" cmpd="sng" algn="ctr">
              <a:solidFill>
                <a:srgbClr val="E2E6E0"/>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41259" y="918558"/>
              <a:ext cx="7461482" cy="4931558"/>
            </a:xfrm>
            <a:prstGeom prst="rect">
              <a:avLst/>
            </a:prstGeom>
            <a:noFill/>
            <a:ln w="38100" cap="rnd" cmpd="sng" algn="ctr">
              <a:solidFill>
                <a:srgbClr val="E2E6E0"/>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rtlCol="0" anchor="t" anchorCtr="1"/>
            <a:lstStyle/>
            <a:p>
              <a:pPr algn="ctr"/>
              <a:endParaRPr lang="en-US" dirty="0">
                <a:noFill/>
              </a:endParaRPr>
            </a:p>
          </p:txBody>
        </p:sp>
        <p:sp>
          <p:nvSpPr>
            <p:cNvPr id="61" name="TextBox 60"/>
            <p:cNvSpPr txBox="1"/>
            <p:nvPr/>
          </p:nvSpPr>
          <p:spPr>
            <a:xfrm>
              <a:off x="5897728" y="1820325"/>
              <a:ext cx="1768934" cy="338554"/>
            </a:xfrm>
            <a:prstGeom prst="rect">
              <a:avLst/>
            </a:prstGeom>
            <a:noFill/>
            <a:effectLst/>
          </p:spPr>
          <p:txBody>
            <a:bodyPr wrap="none" rtlCol="0" anchor="t">
              <a:spAutoFit/>
            </a:bodyPr>
            <a:lstStyle/>
            <a:p>
              <a:r>
                <a:rPr lang="en-US" sz="1600" b="1" dirty="0" smtClean="0"/>
                <a:t>Neighborhoods:</a:t>
              </a:r>
              <a:endParaRPr lang="en-US" sz="1600" b="1" dirty="0"/>
            </a:p>
          </p:txBody>
        </p:sp>
        <p:sp>
          <p:nvSpPr>
            <p:cNvPr id="62" name="TextBox 61"/>
            <p:cNvSpPr txBox="1"/>
            <p:nvPr/>
          </p:nvSpPr>
          <p:spPr>
            <a:xfrm>
              <a:off x="2109089" y="1105691"/>
              <a:ext cx="4925823" cy="400110"/>
            </a:xfrm>
            <a:prstGeom prst="rect">
              <a:avLst/>
            </a:prstGeom>
            <a:noFill/>
            <a:effectLst/>
          </p:spPr>
          <p:txBody>
            <a:bodyPr wrap="none" rtlCol="0" anchor="t">
              <a:spAutoFit/>
            </a:bodyPr>
            <a:lstStyle/>
            <a:p>
              <a:r>
                <a:rPr lang="en-US" b="1" dirty="0" smtClean="0"/>
                <a:t>Document:</a:t>
              </a:r>
              <a:r>
                <a:rPr lang="en-US" sz="2000" dirty="0" smtClean="0"/>
                <a:t> [ </a:t>
              </a:r>
              <a:r>
                <a:rPr lang="en-US" dirty="0" smtClean="0"/>
                <a:t>A . </a:t>
              </a:r>
              <a:r>
                <a:rPr lang="en-US" b="1" dirty="0" smtClean="0">
                  <a:solidFill>
                    <a:srgbClr val="800000"/>
                  </a:solidFill>
                </a:rPr>
                <a:t>B</a:t>
              </a:r>
              <a:r>
                <a:rPr lang="en-US" dirty="0" smtClean="0"/>
                <a:t> . C . </a:t>
              </a:r>
              <a:r>
                <a:rPr lang="en-US" b="1" dirty="0" smtClean="0">
                  <a:solidFill>
                    <a:srgbClr val="800000"/>
                  </a:solidFill>
                </a:rPr>
                <a:t>D</a:t>
              </a:r>
              <a:r>
                <a:rPr lang="en-US" dirty="0" smtClean="0"/>
                <a:t> . E . F . G . </a:t>
              </a:r>
              <a:r>
                <a:rPr lang="en-US" b="1" dirty="0" smtClean="0">
                  <a:solidFill>
                    <a:srgbClr val="800000"/>
                  </a:solidFill>
                </a:rPr>
                <a:t>H</a:t>
              </a:r>
              <a:r>
                <a:rPr lang="en-US" dirty="0" smtClean="0"/>
                <a:t> . I . J </a:t>
              </a:r>
              <a:r>
                <a:rPr lang="en-US" sz="2000" dirty="0" smtClean="0"/>
                <a:t>]</a:t>
              </a:r>
              <a:endParaRPr lang="en-US" sz="2000" dirty="0"/>
            </a:p>
          </p:txBody>
        </p:sp>
        <p:sp>
          <p:nvSpPr>
            <p:cNvPr id="63" name="TextBox 62"/>
            <p:cNvSpPr txBox="1"/>
            <p:nvPr/>
          </p:nvSpPr>
          <p:spPr>
            <a:xfrm>
              <a:off x="1205977" y="1820325"/>
              <a:ext cx="959818" cy="338554"/>
            </a:xfrm>
            <a:prstGeom prst="rect">
              <a:avLst/>
            </a:prstGeom>
            <a:noFill/>
            <a:effectLst/>
          </p:spPr>
          <p:txBody>
            <a:bodyPr wrap="none" rtlCol="0" anchor="t">
              <a:spAutoFit/>
            </a:bodyPr>
            <a:lstStyle/>
            <a:p>
              <a:r>
                <a:rPr lang="en-US" sz="1600" b="1" dirty="0" smtClean="0"/>
                <a:t>Models:</a:t>
              </a:r>
              <a:endParaRPr lang="en-US" sz="1600" b="1" dirty="0"/>
            </a:p>
          </p:txBody>
        </p:sp>
        <p:grpSp>
          <p:nvGrpSpPr>
            <p:cNvPr id="64" name="Group 96"/>
            <p:cNvGrpSpPr/>
            <p:nvPr/>
          </p:nvGrpSpPr>
          <p:grpSpPr>
            <a:xfrm>
              <a:off x="1140612" y="2343560"/>
              <a:ext cx="5979902" cy="369332"/>
              <a:chOff x="1140612" y="2445620"/>
              <a:chExt cx="5979902" cy="369332"/>
            </a:xfrm>
          </p:grpSpPr>
          <p:sp>
            <p:nvSpPr>
              <p:cNvPr id="100" name="TextBox 14"/>
              <p:cNvSpPr txBox="1"/>
              <p:nvPr/>
            </p:nvSpPr>
            <p:spPr>
              <a:xfrm>
                <a:off x="1140612" y="2484806"/>
                <a:ext cx="956855" cy="307777"/>
              </a:xfrm>
              <a:prstGeom prst="rect">
                <a:avLst/>
              </a:prstGeom>
              <a:noFill/>
              <a:effectLst/>
            </p:spPr>
            <p:txBody>
              <a:bodyPr wrap="none" rtlCol="0" anchor="t">
                <a:spAutoFit/>
              </a:bodyPr>
              <a:lstStyle/>
              <a:p>
                <a:r>
                  <a:rPr lang="en-US" sz="1400" i="1" dirty="0" smtClean="0"/>
                  <a:t>sentence</a:t>
                </a:r>
                <a:endParaRPr lang="en-US" sz="1400" i="1" dirty="0"/>
              </a:p>
            </p:txBody>
          </p:sp>
          <p:grpSp>
            <p:nvGrpSpPr>
              <p:cNvPr id="101" name="Group 26"/>
              <p:cNvGrpSpPr/>
              <p:nvPr/>
            </p:nvGrpSpPr>
            <p:grpSpPr>
              <a:xfrm>
                <a:off x="2178407" y="2445620"/>
                <a:ext cx="3391160" cy="369332"/>
                <a:chOff x="2051318" y="2281161"/>
                <a:chExt cx="3391160" cy="369332"/>
              </a:xfrm>
            </p:grpSpPr>
            <p:sp>
              <p:nvSpPr>
                <p:cNvPr id="103" name="Right Bracket 102"/>
                <p:cNvSpPr/>
                <p:nvPr/>
              </p:nvSpPr>
              <p:spPr>
                <a:xfrm rot="5400000">
                  <a:off x="2533268" y="2394085"/>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Right Bracket 24"/>
                <p:cNvSpPr/>
                <p:nvPr/>
              </p:nvSpPr>
              <p:spPr>
                <a:xfrm rot="5400000">
                  <a:off x="3244401" y="2394085"/>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Right Bracket 104"/>
                <p:cNvSpPr/>
                <p:nvPr/>
              </p:nvSpPr>
              <p:spPr>
                <a:xfrm rot="5400000">
                  <a:off x="4636395" y="2394085"/>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a:off x="2051318" y="2281161"/>
                  <a:ext cx="3391160" cy="369332"/>
                </a:xfrm>
                <a:prstGeom prst="rect">
                  <a:avLst/>
                </a:prstGeom>
                <a:noFill/>
                <a:effectLst/>
              </p:spPr>
              <p:txBody>
                <a:bodyPr wrap="none" rtlCol="0" anchor="t">
                  <a:spAutoFit/>
                </a:bodyPr>
                <a:lstStyle/>
                <a:p>
                  <a:r>
                    <a:rPr lang="en-US" dirty="0" smtClean="0"/>
                    <a:t>A . </a:t>
                  </a:r>
                  <a:r>
                    <a:rPr lang="en-US" b="1" dirty="0" smtClean="0">
                      <a:solidFill>
                        <a:srgbClr val="800000"/>
                      </a:solidFill>
                    </a:rPr>
                    <a:t>B</a:t>
                  </a:r>
                  <a:r>
                    <a:rPr lang="en-US" dirty="0" smtClean="0"/>
                    <a:t> . C . </a:t>
                  </a:r>
                  <a:r>
                    <a:rPr lang="en-US" b="1" dirty="0" smtClean="0">
                      <a:solidFill>
                        <a:srgbClr val="800000"/>
                      </a:solidFill>
                    </a:rPr>
                    <a:t>D</a:t>
                  </a:r>
                  <a:r>
                    <a:rPr lang="en-US" dirty="0" smtClean="0"/>
                    <a:t> . E . F . G . </a:t>
                  </a:r>
                  <a:r>
                    <a:rPr lang="en-US" b="1" dirty="0" smtClean="0">
                      <a:solidFill>
                        <a:srgbClr val="800000"/>
                      </a:solidFill>
                    </a:rPr>
                    <a:t>H</a:t>
                  </a:r>
                  <a:r>
                    <a:rPr lang="en-US" dirty="0" smtClean="0"/>
                    <a:t> . I . J</a:t>
                  </a:r>
                  <a:endParaRPr lang="en-US" dirty="0"/>
                </a:p>
              </p:txBody>
            </p:sp>
          </p:grpSp>
          <p:sp>
            <p:nvSpPr>
              <p:cNvPr id="102" name="TextBox 101"/>
              <p:cNvSpPr txBox="1"/>
              <p:nvPr/>
            </p:nvSpPr>
            <p:spPr>
              <a:xfrm>
                <a:off x="5897728" y="2484806"/>
                <a:ext cx="1222786" cy="307777"/>
              </a:xfrm>
              <a:prstGeom prst="rect">
                <a:avLst/>
              </a:prstGeom>
              <a:noFill/>
              <a:effectLst/>
            </p:spPr>
            <p:txBody>
              <a:bodyPr wrap="none" rtlCol="0" anchor="t">
                <a:spAutoFit/>
              </a:bodyPr>
              <a:lstStyle/>
              <a:p>
                <a:r>
                  <a:rPr lang="en-US" sz="1400" dirty="0" smtClean="0"/>
                  <a:t>{B} ; {D} ; {H}</a:t>
                </a:r>
                <a:endParaRPr lang="en-US" sz="1400" dirty="0"/>
              </a:p>
            </p:txBody>
          </p:sp>
        </p:grpSp>
        <p:grpSp>
          <p:nvGrpSpPr>
            <p:cNvPr id="65" name="Group 95"/>
            <p:cNvGrpSpPr/>
            <p:nvPr/>
          </p:nvGrpSpPr>
          <p:grpSpPr>
            <a:xfrm>
              <a:off x="1440249" y="3018984"/>
              <a:ext cx="5340653" cy="369332"/>
              <a:chOff x="1440249" y="3079635"/>
              <a:chExt cx="5340653" cy="369332"/>
            </a:xfrm>
          </p:grpSpPr>
          <p:sp>
            <p:nvSpPr>
              <p:cNvPr id="93" name="TextBox 16"/>
              <p:cNvSpPr txBox="1"/>
              <p:nvPr/>
            </p:nvSpPr>
            <p:spPr>
              <a:xfrm>
                <a:off x="1440249" y="3141190"/>
                <a:ext cx="657218" cy="307777"/>
              </a:xfrm>
              <a:prstGeom prst="rect">
                <a:avLst/>
              </a:prstGeom>
              <a:noFill/>
              <a:effectLst/>
            </p:spPr>
            <p:txBody>
              <a:bodyPr wrap="none" rtlCol="0" anchor="t">
                <a:spAutoFit/>
              </a:bodyPr>
              <a:lstStyle/>
              <a:p>
                <a:r>
                  <a:rPr lang="en-US" sz="1400" i="1" dirty="0" smtClean="0"/>
                  <a:t>win-0</a:t>
                </a:r>
                <a:endParaRPr lang="en-US" sz="1400" i="1" dirty="0"/>
              </a:p>
            </p:txBody>
          </p:sp>
          <p:grpSp>
            <p:nvGrpSpPr>
              <p:cNvPr id="94" name="Group 33"/>
              <p:cNvGrpSpPr/>
              <p:nvPr/>
            </p:nvGrpSpPr>
            <p:grpSpPr>
              <a:xfrm>
                <a:off x="2178407" y="3079635"/>
                <a:ext cx="3391160" cy="369332"/>
                <a:chOff x="2051318" y="2281161"/>
                <a:chExt cx="3391160" cy="369332"/>
              </a:xfrm>
            </p:grpSpPr>
            <p:sp>
              <p:nvSpPr>
                <p:cNvPr id="96" name="Right Bracket 95"/>
                <p:cNvSpPr/>
                <p:nvPr/>
              </p:nvSpPr>
              <p:spPr>
                <a:xfrm rot="5400000">
                  <a:off x="2533268" y="2394085"/>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Right Bracket 96"/>
                <p:cNvSpPr/>
                <p:nvPr/>
              </p:nvSpPr>
              <p:spPr>
                <a:xfrm rot="5400000">
                  <a:off x="3244401" y="2394085"/>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ight Bracket 97"/>
                <p:cNvSpPr/>
                <p:nvPr/>
              </p:nvSpPr>
              <p:spPr>
                <a:xfrm rot="5400000">
                  <a:off x="4636395" y="2394085"/>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p:cNvSpPr txBox="1"/>
                <p:nvPr/>
              </p:nvSpPr>
              <p:spPr>
                <a:xfrm>
                  <a:off x="2051318" y="2281161"/>
                  <a:ext cx="3391160" cy="369332"/>
                </a:xfrm>
                <a:prstGeom prst="rect">
                  <a:avLst/>
                </a:prstGeom>
                <a:noFill/>
                <a:effectLst/>
              </p:spPr>
              <p:txBody>
                <a:bodyPr wrap="none" rtlCol="0" anchor="t">
                  <a:spAutoFit/>
                </a:bodyPr>
                <a:lstStyle/>
                <a:p>
                  <a:r>
                    <a:rPr lang="en-US" dirty="0" smtClean="0"/>
                    <a:t>A . </a:t>
                  </a:r>
                  <a:r>
                    <a:rPr lang="en-US" b="1" dirty="0" smtClean="0">
                      <a:solidFill>
                        <a:srgbClr val="800000"/>
                      </a:solidFill>
                    </a:rPr>
                    <a:t>B</a:t>
                  </a:r>
                  <a:r>
                    <a:rPr lang="en-US" dirty="0" smtClean="0"/>
                    <a:t> . C . </a:t>
                  </a:r>
                  <a:r>
                    <a:rPr lang="en-US" b="1" dirty="0" smtClean="0">
                      <a:solidFill>
                        <a:srgbClr val="800000"/>
                      </a:solidFill>
                    </a:rPr>
                    <a:t>D</a:t>
                  </a:r>
                  <a:r>
                    <a:rPr lang="en-US" dirty="0" smtClean="0"/>
                    <a:t> . E . F . G . </a:t>
                  </a:r>
                  <a:r>
                    <a:rPr lang="en-US" b="1" dirty="0" smtClean="0">
                      <a:solidFill>
                        <a:srgbClr val="800000"/>
                      </a:solidFill>
                    </a:rPr>
                    <a:t>H</a:t>
                  </a:r>
                  <a:r>
                    <a:rPr lang="en-US" dirty="0" smtClean="0"/>
                    <a:t> . I . J</a:t>
                  </a:r>
                  <a:endParaRPr lang="en-US" dirty="0"/>
                </a:p>
              </p:txBody>
            </p:sp>
          </p:grpSp>
          <p:sp>
            <p:nvSpPr>
              <p:cNvPr id="95" name="TextBox 38"/>
              <p:cNvSpPr txBox="1"/>
              <p:nvPr/>
            </p:nvSpPr>
            <p:spPr>
              <a:xfrm>
                <a:off x="5897728" y="3090522"/>
                <a:ext cx="883174" cy="307777"/>
              </a:xfrm>
              <a:prstGeom prst="rect">
                <a:avLst/>
              </a:prstGeom>
              <a:noFill/>
              <a:effectLst/>
            </p:spPr>
            <p:txBody>
              <a:bodyPr wrap="none" rtlCol="0" anchor="t">
                <a:spAutoFit/>
              </a:bodyPr>
              <a:lstStyle/>
              <a:p>
                <a:r>
                  <a:rPr lang="en-US" sz="1400" dirty="0" smtClean="0"/>
                  <a:t>{B, D, H}</a:t>
                </a:r>
                <a:endParaRPr lang="en-US" sz="1400" dirty="0"/>
              </a:p>
            </p:txBody>
          </p:sp>
        </p:grpSp>
        <p:grpSp>
          <p:nvGrpSpPr>
            <p:cNvPr id="66" name="Group 94"/>
            <p:cNvGrpSpPr/>
            <p:nvPr/>
          </p:nvGrpSpPr>
          <p:grpSpPr>
            <a:xfrm>
              <a:off x="1440249" y="3694408"/>
              <a:ext cx="6398147" cy="369332"/>
              <a:chOff x="1440249" y="3755121"/>
              <a:chExt cx="6398147" cy="369332"/>
            </a:xfrm>
          </p:grpSpPr>
          <p:sp>
            <p:nvSpPr>
              <p:cNvPr id="86" name="TextBox 17"/>
              <p:cNvSpPr txBox="1"/>
              <p:nvPr/>
            </p:nvSpPr>
            <p:spPr>
              <a:xfrm>
                <a:off x="1440249" y="3786234"/>
                <a:ext cx="657218" cy="307777"/>
              </a:xfrm>
              <a:prstGeom prst="rect">
                <a:avLst/>
              </a:prstGeom>
              <a:noFill/>
              <a:effectLst/>
            </p:spPr>
            <p:txBody>
              <a:bodyPr wrap="none" rtlCol="0" anchor="t">
                <a:spAutoFit/>
              </a:bodyPr>
              <a:lstStyle/>
              <a:p>
                <a:r>
                  <a:rPr lang="en-US" sz="1400" i="1" dirty="0" smtClean="0"/>
                  <a:t>win-1</a:t>
                </a:r>
                <a:endParaRPr lang="en-US" sz="1400" i="1" dirty="0"/>
              </a:p>
            </p:txBody>
          </p:sp>
          <p:grpSp>
            <p:nvGrpSpPr>
              <p:cNvPr id="87" name="Group 45"/>
              <p:cNvGrpSpPr/>
              <p:nvPr/>
            </p:nvGrpSpPr>
            <p:grpSpPr>
              <a:xfrm>
                <a:off x="2178407" y="3755121"/>
                <a:ext cx="3403178" cy="369332"/>
                <a:chOff x="2198849" y="3383675"/>
                <a:chExt cx="3403178" cy="369332"/>
              </a:xfrm>
            </p:grpSpPr>
            <p:sp>
              <p:nvSpPr>
                <p:cNvPr id="89" name="Right Bracket 88"/>
                <p:cNvSpPr/>
                <p:nvPr/>
              </p:nvSpPr>
              <p:spPr>
                <a:xfrm rot="5400000">
                  <a:off x="2701769" y="3153699"/>
                  <a:ext cx="45720" cy="10515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Right Bracket 89"/>
                <p:cNvSpPr/>
                <p:nvPr/>
              </p:nvSpPr>
              <p:spPr>
                <a:xfrm rot="16200000" flipV="1">
                  <a:off x="3398958" y="2920679"/>
                  <a:ext cx="45720" cy="10515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ket 90"/>
                <p:cNvSpPr/>
                <p:nvPr/>
              </p:nvSpPr>
              <p:spPr>
                <a:xfrm rot="5400000">
                  <a:off x="4745964" y="3190275"/>
                  <a:ext cx="45720" cy="978408"/>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p:cNvSpPr txBox="1"/>
                <p:nvPr/>
              </p:nvSpPr>
              <p:spPr>
                <a:xfrm>
                  <a:off x="2210867" y="3383675"/>
                  <a:ext cx="3391160" cy="369332"/>
                </a:xfrm>
                <a:prstGeom prst="rect">
                  <a:avLst/>
                </a:prstGeom>
                <a:noFill/>
                <a:effectLst/>
              </p:spPr>
              <p:txBody>
                <a:bodyPr wrap="none" rtlCol="0" anchor="t">
                  <a:spAutoFit/>
                </a:bodyPr>
                <a:lstStyle/>
                <a:p>
                  <a:r>
                    <a:rPr lang="en-US" dirty="0" smtClean="0"/>
                    <a:t>A . </a:t>
                  </a:r>
                  <a:r>
                    <a:rPr lang="en-US" b="1" dirty="0" smtClean="0">
                      <a:solidFill>
                        <a:srgbClr val="800000"/>
                      </a:solidFill>
                    </a:rPr>
                    <a:t>B</a:t>
                  </a:r>
                  <a:r>
                    <a:rPr lang="en-US" dirty="0" smtClean="0"/>
                    <a:t> . C . </a:t>
                  </a:r>
                  <a:r>
                    <a:rPr lang="en-US" b="1" dirty="0" smtClean="0">
                      <a:solidFill>
                        <a:srgbClr val="800000"/>
                      </a:solidFill>
                    </a:rPr>
                    <a:t>D</a:t>
                  </a:r>
                  <a:r>
                    <a:rPr lang="en-US" dirty="0" smtClean="0"/>
                    <a:t> . E . F . G . </a:t>
                  </a:r>
                  <a:r>
                    <a:rPr lang="en-US" b="1" dirty="0" smtClean="0">
                      <a:solidFill>
                        <a:srgbClr val="800000"/>
                      </a:solidFill>
                    </a:rPr>
                    <a:t>H</a:t>
                  </a:r>
                  <a:r>
                    <a:rPr lang="en-US" dirty="0" smtClean="0"/>
                    <a:t> . I . J</a:t>
                  </a:r>
                  <a:endParaRPr lang="en-US" dirty="0"/>
                </a:p>
              </p:txBody>
            </p:sp>
          </p:grpSp>
          <p:sp>
            <p:nvSpPr>
              <p:cNvPr id="88" name="TextBox 87"/>
              <p:cNvSpPr txBox="1"/>
              <p:nvPr/>
            </p:nvSpPr>
            <p:spPr>
              <a:xfrm>
                <a:off x="5897728" y="3786234"/>
                <a:ext cx="1940668" cy="307777"/>
              </a:xfrm>
              <a:prstGeom prst="rect">
                <a:avLst/>
              </a:prstGeom>
              <a:noFill/>
              <a:effectLst/>
            </p:spPr>
            <p:txBody>
              <a:bodyPr wrap="none" rtlCol="0" anchor="t">
                <a:spAutoFit/>
              </a:bodyPr>
              <a:lstStyle/>
              <a:p>
                <a:r>
                  <a:rPr lang="en-US" sz="1400" dirty="0" smtClean="0"/>
                  <a:t>{A, B, C, D, E, G, H, I}</a:t>
                </a:r>
                <a:endParaRPr lang="en-US" sz="1400" dirty="0"/>
              </a:p>
            </p:txBody>
          </p:sp>
        </p:grpSp>
        <p:grpSp>
          <p:nvGrpSpPr>
            <p:cNvPr id="67" name="Group 93"/>
            <p:cNvGrpSpPr/>
            <p:nvPr/>
          </p:nvGrpSpPr>
          <p:grpSpPr>
            <a:xfrm>
              <a:off x="1440249" y="4369832"/>
              <a:ext cx="6777207" cy="369332"/>
              <a:chOff x="1440249" y="4369723"/>
              <a:chExt cx="6777207" cy="369332"/>
            </a:xfrm>
          </p:grpSpPr>
          <p:sp>
            <p:nvSpPr>
              <p:cNvPr id="79" name="TextBox 78"/>
              <p:cNvSpPr txBox="1"/>
              <p:nvPr/>
            </p:nvSpPr>
            <p:spPr>
              <a:xfrm>
                <a:off x="1440249" y="4431278"/>
                <a:ext cx="657218" cy="307777"/>
              </a:xfrm>
              <a:prstGeom prst="rect">
                <a:avLst/>
              </a:prstGeom>
              <a:noFill/>
              <a:effectLst/>
            </p:spPr>
            <p:txBody>
              <a:bodyPr wrap="none" rtlCol="0" anchor="t">
                <a:spAutoFit/>
              </a:bodyPr>
              <a:lstStyle/>
              <a:p>
                <a:r>
                  <a:rPr lang="en-US" sz="1400" i="1" dirty="0" smtClean="0"/>
                  <a:t>win-2</a:t>
                </a:r>
                <a:endParaRPr lang="en-US" sz="1400" i="1" dirty="0"/>
              </a:p>
            </p:txBody>
          </p:sp>
          <p:grpSp>
            <p:nvGrpSpPr>
              <p:cNvPr id="80" name="Group 53"/>
              <p:cNvGrpSpPr/>
              <p:nvPr/>
            </p:nvGrpSpPr>
            <p:grpSpPr>
              <a:xfrm>
                <a:off x="2178407" y="4369723"/>
                <a:ext cx="3403178" cy="369332"/>
                <a:chOff x="2210867" y="3934932"/>
                <a:chExt cx="3403178" cy="369332"/>
              </a:xfrm>
            </p:grpSpPr>
            <p:sp>
              <p:nvSpPr>
                <p:cNvPr id="82" name="Right Bracket 81"/>
                <p:cNvSpPr/>
                <p:nvPr/>
              </p:nvSpPr>
              <p:spPr>
                <a:xfrm rot="16200000" flipH="1">
                  <a:off x="2892095" y="3526648"/>
                  <a:ext cx="45720" cy="1408176"/>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Right Bracket 82"/>
                <p:cNvSpPr/>
                <p:nvPr/>
              </p:nvSpPr>
              <p:spPr>
                <a:xfrm rot="16200000" flipV="1">
                  <a:off x="3413676" y="3129036"/>
                  <a:ext cx="45720" cy="17373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Right Bracket 83"/>
                <p:cNvSpPr/>
                <p:nvPr/>
              </p:nvSpPr>
              <p:spPr>
                <a:xfrm rot="5400000">
                  <a:off x="4737354" y="3426064"/>
                  <a:ext cx="45720" cy="1609344"/>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p:cNvSpPr txBox="1"/>
                <p:nvPr/>
              </p:nvSpPr>
              <p:spPr>
                <a:xfrm>
                  <a:off x="2222885" y="3934932"/>
                  <a:ext cx="3391160" cy="369332"/>
                </a:xfrm>
                <a:prstGeom prst="rect">
                  <a:avLst/>
                </a:prstGeom>
                <a:noFill/>
                <a:effectLst/>
              </p:spPr>
              <p:txBody>
                <a:bodyPr wrap="none" rtlCol="0" anchor="t">
                  <a:spAutoFit/>
                </a:bodyPr>
                <a:lstStyle/>
                <a:p>
                  <a:r>
                    <a:rPr lang="en-US" dirty="0" smtClean="0"/>
                    <a:t>A . </a:t>
                  </a:r>
                  <a:r>
                    <a:rPr lang="en-US" b="1" dirty="0" smtClean="0">
                      <a:solidFill>
                        <a:srgbClr val="800000"/>
                      </a:solidFill>
                    </a:rPr>
                    <a:t>B</a:t>
                  </a:r>
                  <a:r>
                    <a:rPr lang="en-US" dirty="0" smtClean="0"/>
                    <a:t> . C . </a:t>
                  </a:r>
                  <a:r>
                    <a:rPr lang="en-US" b="1" dirty="0" smtClean="0">
                      <a:solidFill>
                        <a:srgbClr val="800000"/>
                      </a:solidFill>
                    </a:rPr>
                    <a:t>D</a:t>
                  </a:r>
                  <a:r>
                    <a:rPr lang="en-US" dirty="0" smtClean="0"/>
                    <a:t> . E . F . G . </a:t>
                  </a:r>
                  <a:r>
                    <a:rPr lang="en-US" b="1" dirty="0" smtClean="0">
                      <a:solidFill>
                        <a:srgbClr val="800000"/>
                      </a:solidFill>
                    </a:rPr>
                    <a:t>H</a:t>
                  </a:r>
                  <a:r>
                    <a:rPr lang="en-US" dirty="0" smtClean="0"/>
                    <a:t> . I . J</a:t>
                  </a:r>
                  <a:endParaRPr lang="en-US" dirty="0"/>
                </a:p>
              </p:txBody>
            </p:sp>
          </p:grpSp>
          <p:sp>
            <p:nvSpPr>
              <p:cNvPr id="81" name="TextBox 80"/>
              <p:cNvSpPr txBox="1"/>
              <p:nvPr/>
            </p:nvSpPr>
            <p:spPr>
              <a:xfrm>
                <a:off x="5897728" y="4431278"/>
                <a:ext cx="2319728" cy="307777"/>
              </a:xfrm>
              <a:prstGeom prst="rect">
                <a:avLst/>
              </a:prstGeom>
              <a:noFill/>
              <a:effectLst/>
            </p:spPr>
            <p:txBody>
              <a:bodyPr wrap="none" rtlCol="0" anchor="t">
                <a:spAutoFit/>
              </a:bodyPr>
              <a:lstStyle/>
              <a:p>
                <a:r>
                  <a:rPr lang="en-US" sz="1400" dirty="0" smtClean="0"/>
                  <a:t>{A, B, C, D, E, F, G, H, I, J}</a:t>
                </a:r>
                <a:endParaRPr lang="en-US" sz="1400" dirty="0"/>
              </a:p>
            </p:txBody>
          </p:sp>
        </p:grpSp>
        <p:grpSp>
          <p:nvGrpSpPr>
            <p:cNvPr id="68" name="Group 92"/>
            <p:cNvGrpSpPr/>
            <p:nvPr/>
          </p:nvGrpSpPr>
          <p:grpSpPr>
            <a:xfrm>
              <a:off x="981063" y="5045258"/>
              <a:ext cx="6488179" cy="441652"/>
              <a:chOff x="981063" y="4999898"/>
              <a:chExt cx="6488179" cy="441652"/>
            </a:xfrm>
          </p:grpSpPr>
          <p:sp>
            <p:nvSpPr>
              <p:cNvPr id="69" name="TextBox 15"/>
              <p:cNvSpPr txBox="1"/>
              <p:nvPr/>
            </p:nvSpPr>
            <p:spPr>
              <a:xfrm>
                <a:off x="981063" y="5110343"/>
                <a:ext cx="1116404" cy="307777"/>
              </a:xfrm>
              <a:prstGeom prst="rect">
                <a:avLst/>
              </a:prstGeom>
              <a:noFill/>
              <a:effectLst/>
            </p:spPr>
            <p:txBody>
              <a:bodyPr wrap="none" rtlCol="0" anchor="t">
                <a:spAutoFit/>
              </a:bodyPr>
              <a:lstStyle/>
              <a:p>
                <a:r>
                  <a:rPr lang="en-US" sz="1400" i="1" dirty="0" smtClean="0"/>
                  <a:t>event/</a:t>
                </a:r>
                <a:r>
                  <a:rPr lang="en-US" sz="1400" i="1" dirty="0" err="1" smtClean="0"/>
                  <a:t>coref</a:t>
                </a:r>
                <a:endParaRPr lang="en-US" sz="1400" i="1" dirty="0"/>
              </a:p>
            </p:txBody>
          </p:sp>
          <p:grpSp>
            <p:nvGrpSpPr>
              <p:cNvPr id="70" name="Group 89"/>
              <p:cNvGrpSpPr/>
              <p:nvPr/>
            </p:nvGrpSpPr>
            <p:grpSpPr>
              <a:xfrm>
                <a:off x="2178407" y="4999898"/>
                <a:ext cx="3391160" cy="441652"/>
                <a:chOff x="2198849" y="4965128"/>
                <a:chExt cx="3391160" cy="441652"/>
              </a:xfrm>
            </p:grpSpPr>
            <p:sp>
              <p:nvSpPr>
                <p:cNvPr id="72" name="Freeform 71"/>
                <p:cNvSpPr/>
                <p:nvPr/>
              </p:nvSpPr>
              <p:spPr>
                <a:xfrm>
                  <a:off x="2369984" y="4965128"/>
                  <a:ext cx="317510" cy="137973"/>
                </a:xfrm>
                <a:custGeom>
                  <a:avLst/>
                  <a:gdLst>
                    <a:gd name="connsiteX0" fmla="*/ 0 w 317510"/>
                    <a:gd name="connsiteY0" fmla="*/ 137973 h 137973"/>
                    <a:gd name="connsiteX1" fmla="*/ 147415 w 317510"/>
                    <a:gd name="connsiteY1" fmla="*/ 1890 h 137973"/>
                    <a:gd name="connsiteX2" fmla="*/ 317510 w 317510"/>
                    <a:gd name="connsiteY2" fmla="*/ 126633 h 137973"/>
                  </a:gdLst>
                  <a:ahLst/>
                  <a:cxnLst>
                    <a:cxn ang="0">
                      <a:pos x="connsiteX0" y="connsiteY0"/>
                    </a:cxn>
                    <a:cxn ang="0">
                      <a:pos x="connsiteX1" y="connsiteY1"/>
                    </a:cxn>
                    <a:cxn ang="0">
                      <a:pos x="connsiteX2" y="connsiteY2"/>
                    </a:cxn>
                  </a:cxnLst>
                  <a:rect l="l" t="t" r="r" b="b"/>
                  <a:pathLst>
                    <a:path w="317510" h="137973">
                      <a:moveTo>
                        <a:pt x="0" y="137973"/>
                      </a:moveTo>
                      <a:cubicBezTo>
                        <a:pt x="47248" y="70876"/>
                        <a:pt x="94497" y="3780"/>
                        <a:pt x="147415" y="1890"/>
                      </a:cubicBezTo>
                      <a:cubicBezTo>
                        <a:pt x="200333" y="0"/>
                        <a:pt x="317510" y="126633"/>
                        <a:pt x="317510" y="126633"/>
                      </a:cubicBezTo>
                    </a:path>
                  </a:pathLst>
                </a:custGeom>
                <a:noFill/>
                <a:ln w="19050" cap="rnd" cmpd="sng" algn="ctr">
                  <a:solidFill>
                    <a:srgbClr val="514843"/>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Freeform 72"/>
                <p:cNvSpPr/>
                <p:nvPr/>
              </p:nvSpPr>
              <p:spPr>
                <a:xfrm>
                  <a:off x="2739802" y="4968461"/>
                  <a:ext cx="317510" cy="137973"/>
                </a:xfrm>
                <a:custGeom>
                  <a:avLst/>
                  <a:gdLst>
                    <a:gd name="connsiteX0" fmla="*/ 0 w 317510"/>
                    <a:gd name="connsiteY0" fmla="*/ 137973 h 137973"/>
                    <a:gd name="connsiteX1" fmla="*/ 147415 w 317510"/>
                    <a:gd name="connsiteY1" fmla="*/ 1890 h 137973"/>
                    <a:gd name="connsiteX2" fmla="*/ 317510 w 317510"/>
                    <a:gd name="connsiteY2" fmla="*/ 126633 h 137973"/>
                  </a:gdLst>
                  <a:ahLst/>
                  <a:cxnLst>
                    <a:cxn ang="0">
                      <a:pos x="connsiteX0" y="connsiteY0"/>
                    </a:cxn>
                    <a:cxn ang="0">
                      <a:pos x="connsiteX1" y="connsiteY1"/>
                    </a:cxn>
                    <a:cxn ang="0">
                      <a:pos x="connsiteX2" y="connsiteY2"/>
                    </a:cxn>
                  </a:cxnLst>
                  <a:rect l="l" t="t" r="r" b="b"/>
                  <a:pathLst>
                    <a:path w="317510" h="137973">
                      <a:moveTo>
                        <a:pt x="0" y="137973"/>
                      </a:moveTo>
                      <a:cubicBezTo>
                        <a:pt x="47248" y="70876"/>
                        <a:pt x="94497" y="3780"/>
                        <a:pt x="147415" y="1890"/>
                      </a:cubicBezTo>
                      <a:cubicBezTo>
                        <a:pt x="200333" y="0"/>
                        <a:pt x="317510" y="126633"/>
                        <a:pt x="317510" y="126633"/>
                      </a:cubicBezTo>
                    </a:path>
                  </a:pathLst>
                </a:custGeom>
                <a:noFill/>
                <a:ln w="19050" cap="rnd" cmpd="sng" algn="ctr">
                  <a:solidFill>
                    <a:srgbClr val="514843"/>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Freeform 73"/>
                <p:cNvSpPr/>
                <p:nvPr/>
              </p:nvSpPr>
              <p:spPr>
                <a:xfrm>
                  <a:off x="3450934" y="4968461"/>
                  <a:ext cx="914400" cy="137973"/>
                </a:xfrm>
                <a:custGeom>
                  <a:avLst/>
                  <a:gdLst>
                    <a:gd name="connsiteX0" fmla="*/ 0 w 317510"/>
                    <a:gd name="connsiteY0" fmla="*/ 137973 h 137973"/>
                    <a:gd name="connsiteX1" fmla="*/ 147415 w 317510"/>
                    <a:gd name="connsiteY1" fmla="*/ 1890 h 137973"/>
                    <a:gd name="connsiteX2" fmla="*/ 317510 w 317510"/>
                    <a:gd name="connsiteY2" fmla="*/ 126633 h 137973"/>
                  </a:gdLst>
                  <a:ahLst/>
                  <a:cxnLst>
                    <a:cxn ang="0">
                      <a:pos x="connsiteX0" y="connsiteY0"/>
                    </a:cxn>
                    <a:cxn ang="0">
                      <a:pos x="connsiteX1" y="connsiteY1"/>
                    </a:cxn>
                    <a:cxn ang="0">
                      <a:pos x="connsiteX2" y="connsiteY2"/>
                    </a:cxn>
                  </a:cxnLst>
                  <a:rect l="l" t="t" r="r" b="b"/>
                  <a:pathLst>
                    <a:path w="317510" h="137973">
                      <a:moveTo>
                        <a:pt x="0" y="137973"/>
                      </a:moveTo>
                      <a:cubicBezTo>
                        <a:pt x="47248" y="70876"/>
                        <a:pt x="94497" y="3780"/>
                        <a:pt x="147415" y="1890"/>
                      </a:cubicBezTo>
                      <a:cubicBezTo>
                        <a:pt x="200333" y="0"/>
                        <a:pt x="317510" y="126633"/>
                        <a:pt x="317510" y="126633"/>
                      </a:cubicBezTo>
                    </a:path>
                  </a:pathLst>
                </a:custGeom>
                <a:noFill/>
                <a:ln w="19050" cap="rnd" cmpd="sng" algn="ctr">
                  <a:solidFill>
                    <a:srgbClr val="514843"/>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ight Bracket 74"/>
                <p:cNvSpPr/>
                <p:nvPr/>
              </p:nvSpPr>
              <p:spPr>
                <a:xfrm rot="5400000">
                  <a:off x="2680799" y="5150372"/>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ight Bracket 75"/>
                <p:cNvSpPr/>
                <p:nvPr/>
              </p:nvSpPr>
              <p:spPr>
                <a:xfrm rot="5400000">
                  <a:off x="3391932" y="5150372"/>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ight Bracket 76"/>
                <p:cNvSpPr/>
                <p:nvPr/>
              </p:nvSpPr>
              <p:spPr>
                <a:xfrm rot="5400000">
                  <a:off x="4783926" y="5150372"/>
                  <a:ext cx="45720" cy="365760"/>
                </a:xfrm>
                <a:prstGeom prst="rightBracket">
                  <a:avLst/>
                </a:prstGeom>
                <a:solidFill>
                  <a:schemeClr val="bg2">
                    <a:lumMod val="90000"/>
                  </a:schemeClr>
                </a:solidFill>
                <a:ln w="19050" cap="rnd"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2198849" y="5037448"/>
                  <a:ext cx="3391160" cy="369332"/>
                </a:xfrm>
                <a:prstGeom prst="rect">
                  <a:avLst/>
                </a:prstGeom>
                <a:noFill/>
                <a:effectLst/>
              </p:spPr>
              <p:txBody>
                <a:bodyPr wrap="none" rtlCol="0" anchor="t">
                  <a:spAutoFit/>
                </a:bodyPr>
                <a:lstStyle/>
                <a:p>
                  <a:r>
                    <a:rPr lang="en-US" dirty="0" smtClean="0"/>
                    <a:t>A . </a:t>
                  </a:r>
                  <a:r>
                    <a:rPr lang="en-US" b="1" dirty="0" smtClean="0">
                      <a:solidFill>
                        <a:srgbClr val="800000"/>
                      </a:solidFill>
                    </a:rPr>
                    <a:t>B</a:t>
                  </a:r>
                  <a:r>
                    <a:rPr lang="en-US" dirty="0" smtClean="0"/>
                    <a:t> . C . </a:t>
                  </a:r>
                  <a:r>
                    <a:rPr lang="en-US" b="1" dirty="0" smtClean="0">
                      <a:solidFill>
                        <a:srgbClr val="800000"/>
                      </a:solidFill>
                    </a:rPr>
                    <a:t>D</a:t>
                  </a:r>
                  <a:r>
                    <a:rPr lang="en-US" dirty="0" smtClean="0"/>
                    <a:t> . E . F . G . </a:t>
                  </a:r>
                  <a:r>
                    <a:rPr lang="en-US" b="1" dirty="0" smtClean="0">
                      <a:solidFill>
                        <a:srgbClr val="800000"/>
                      </a:solidFill>
                    </a:rPr>
                    <a:t>H</a:t>
                  </a:r>
                  <a:r>
                    <a:rPr lang="en-US" dirty="0" smtClean="0"/>
                    <a:t> . I . J</a:t>
                  </a:r>
                  <a:endParaRPr lang="en-US" dirty="0"/>
                </a:p>
              </p:txBody>
            </p:sp>
          </p:grpSp>
          <p:sp>
            <p:nvSpPr>
              <p:cNvPr id="71" name="TextBox 70"/>
              <p:cNvSpPr txBox="1"/>
              <p:nvPr/>
            </p:nvSpPr>
            <p:spPr>
              <a:xfrm>
                <a:off x="5897728" y="5110343"/>
                <a:ext cx="1571514" cy="307777"/>
              </a:xfrm>
              <a:prstGeom prst="rect">
                <a:avLst/>
              </a:prstGeom>
              <a:noFill/>
              <a:effectLst/>
            </p:spPr>
            <p:txBody>
              <a:bodyPr wrap="none" rtlCol="0" anchor="t">
                <a:spAutoFit/>
              </a:bodyPr>
              <a:lstStyle/>
              <a:p>
                <a:r>
                  <a:rPr lang="en-US" sz="1400" dirty="0" smtClean="0"/>
                  <a:t>{A, B, C, D, G, H}</a:t>
                </a:r>
                <a:endParaRPr lang="en-US" sz="1400" dirty="0"/>
              </a:p>
            </p:txBody>
          </p:sp>
        </p:grpSp>
      </p:grpSp>
      <p:sp>
        <p:nvSpPr>
          <p:cNvPr id="107" name="TextBox 106"/>
          <p:cNvSpPr txBox="1"/>
          <p:nvPr/>
        </p:nvSpPr>
        <p:spPr>
          <a:xfrm>
            <a:off x="841259" y="5741608"/>
            <a:ext cx="7496748" cy="523220"/>
          </a:xfrm>
          <a:prstGeom prst="rect">
            <a:avLst/>
          </a:prstGeom>
          <a:noFill/>
        </p:spPr>
        <p:txBody>
          <a:bodyPr wrap="square" rtlCol="0">
            <a:spAutoFit/>
          </a:bodyPr>
          <a:lstStyle/>
          <a:p>
            <a:pPr algn="ctr"/>
            <a:r>
              <a:rPr lang="en-US" sz="1400" dirty="0" smtClean="0"/>
              <a:t>Letters A through J represent sentences that form a document. A bolded red letter denotes a target sentence.  Arrows represent links in a </a:t>
            </a:r>
            <a:r>
              <a:rPr lang="en-US" sz="1400" dirty="0" err="1" smtClean="0"/>
              <a:t>coreference</a:t>
            </a:r>
            <a:r>
              <a:rPr lang="en-US" sz="1400" dirty="0" smtClean="0"/>
              <a:t> chain.</a:t>
            </a:r>
            <a:endParaRPr lang="en-US" sz="1400"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54</a:t>
            </a:fld>
            <a:endParaRPr lang="en-US" dirty="0"/>
          </a:p>
        </p:txBody>
      </p:sp>
      <p:pic>
        <p:nvPicPr>
          <p:cNvPr id="11" name="Picture 10" descr="average-chas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012614" y="1561139"/>
            <a:ext cx="5116073" cy="1933173"/>
          </a:xfrm>
          <a:prstGeom prst="rect">
            <a:avLst/>
          </a:prstGeom>
        </p:spPr>
      </p:pic>
      <p:sp>
        <p:nvSpPr>
          <p:cNvPr id="7" name="TextBox 6"/>
          <p:cNvSpPr txBox="1"/>
          <p:nvPr/>
        </p:nvSpPr>
        <p:spPr>
          <a:xfrm>
            <a:off x="828675" y="3727123"/>
            <a:ext cx="7490074" cy="1846659"/>
          </a:xfrm>
          <a:prstGeom prst="rect">
            <a:avLst/>
          </a:prstGeom>
          <a:noFill/>
        </p:spPr>
        <p:txBody>
          <a:bodyPr wrap="square" rtlCol="0">
            <a:spAutoFit/>
          </a:bodyPr>
          <a:lstStyle/>
          <a:p>
            <a:r>
              <a:rPr lang="en-US" dirty="0" smtClean="0"/>
              <a:t>The average evaluation performance across 26 different chase videos are shown against the baseline scores for our neighborhood information extraction models. Bold font indicates the best score in a given column.</a:t>
            </a:r>
          </a:p>
          <a:p>
            <a:endParaRPr lang="en-US" dirty="0" smtClean="0"/>
          </a:p>
          <a:p>
            <a:r>
              <a:rPr lang="en-US" sz="1400" dirty="0" smtClean="0"/>
              <a:t>* All average improvements over the baseline responses are significant (</a:t>
            </a:r>
            <a:r>
              <a:rPr lang="en-US" sz="1400" dirty="0" err="1" smtClean="0"/>
              <a:t>p</a:t>
            </a:r>
            <a:r>
              <a:rPr lang="en-US" sz="1400" dirty="0" smtClean="0"/>
              <a:t> &lt; 0.01). All significance tests were one-tailed and were based on nonparametric bootstrap </a:t>
            </a:r>
            <a:r>
              <a:rPr lang="en-US" sz="1400" dirty="0" err="1" smtClean="0"/>
              <a:t>resampling</a:t>
            </a:r>
            <a:r>
              <a:rPr lang="en-US" sz="1400" dirty="0" smtClean="0"/>
              <a:t> with 10,000 iterations.</a:t>
            </a:r>
            <a:endParaRPr lang="en-US" sz="1400" dirty="0"/>
          </a:p>
        </p:txBody>
      </p:sp>
      <p:grpSp>
        <p:nvGrpSpPr>
          <p:cNvPr id="3" name="Group 7"/>
          <p:cNvGrpSpPr/>
          <p:nvPr/>
        </p:nvGrpSpPr>
        <p:grpSpPr>
          <a:xfrm>
            <a:off x="6424669" y="82076"/>
            <a:ext cx="2344949" cy="274320"/>
            <a:chOff x="6424669" y="82076"/>
            <a:chExt cx="2344949" cy="274320"/>
          </a:xfrm>
        </p:grpSpPr>
        <p:pic>
          <p:nvPicPr>
            <p:cNvPr id="9" name="Picture 8"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methodology.jpg">
              <a:hlinkClick r:id="rId7" action="ppaction://hlinksldjump"/>
            </p:cNvPr>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data.jpg">
              <a:hlinkClick r:id="rId11" action="ppaction://hlinksldjump"/>
            </p:cNvPr>
            <p:cNvPicPr>
              <a:picLocks noChangeAspect="1"/>
            </p:cNvPicPr>
            <p:nvPr/>
          </p:nvPicPr>
          <p:blipFill>
            <a:blip r:embed="rId12">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4" name="Picture 13"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a:t>
            </a:r>
            <a:r>
              <a:rPr lang="en-US" dirty="0" err="1" smtClean="0"/>
              <a:t>Coreference</a:t>
            </a:r>
            <a:r>
              <a:rPr lang="en-US" dirty="0" smtClean="0"/>
              <a:t> Resolution</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55</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oref.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200812" y="1700792"/>
            <a:ext cx="4742376" cy="1429520"/>
          </a:xfrm>
          <a:prstGeom prst="rect">
            <a:avLst/>
          </a:prstGeom>
        </p:spPr>
      </p:pic>
      <p:sp>
        <p:nvSpPr>
          <p:cNvPr id="16" name="TextBox 15"/>
          <p:cNvSpPr txBox="1"/>
          <p:nvPr/>
        </p:nvSpPr>
        <p:spPr>
          <a:xfrm>
            <a:off x="828675" y="3373473"/>
            <a:ext cx="7490074" cy="2123658"/>
          </a:xfrm>
          <a:prstGeom prst="rect">
            <a:avLst/>
          </a:prstGeom>
          <a:noFill/>
        </p:spPr>
        <p:txBody>
          <a:bodyPr wrap="square" rtlCol="0">
            <a:spAutoFit/>
          </a:bodyPr>
          <a:lstStyle/>
          <a:p>
            <a:r>
              <a:rPr lang="en-US" dirty="0" smtClean="0"/>
              <a:t>Comparing the average CWSA-F1 scores of a naïve windowing model, under different window sizes, to the performance of the </a:t>
            </a:r>
            <a:r>
              <a:rPr lang="en-US" i="1" dirty="0" err="1" smtClean="0"/>
              <a:t>coref</a:t>
            </a:r>
            <a:r>
              <a:rPr lang="en-US" dirty="0" smtClean="0"/>
              <a:t> model. </a:t>
            </a:r>
          </a:p>
          <a:p>
            <a:r>
              <a:rPr lang="en-US" dirty="0" smtClean="0"/>
              <a:t>The</a:t>
            </a:r>
            <a:r>
              <a:rPr lang="en-US" i="1" dirty="0" smtClean="0"/>
              <a:t> </a:t>
            </a:r>
            <a:r>
              <a:rPr lang="en-US" i="1" dirty="0" err="1" smtClean="0"/>
              <a:t>p</a:t>
            </a:r>
            <a:r>
              <a:rPr lang="en-US" dirty="0" smtClean="0"/>
              <a:t>-values, based on the average differences, were obtained using one-tailed nonparametric bootstrap </a:t>
            </a:r>
            <a:r>
              <a:rPr lang="en-US" dirty="0" err="1" smtClean="0"/>
              <a:t>resampling</a:t>
            </a:r>
            <a:r>
              <a:rPr lang="en-US" dirty="0" smtClean="0"/>
              <a:t> with 10,000 iterations.</a:t>
            </a:r>
          </a:p>
          <a:p>
            <a:endParaRPr lang="en-US" dirty="0" smtClean="0"/>
          </a:p>
          <a:p>
            <a:r>
              <a:rPr lang="en-US" sz="1400" i="1" dirty="0" smtClean="0"/>
              <a:t>win-</a:t>
            </a:r>
            <a:r>
              <a:rPr lang="en-US" sz="1400" i="1" dirty="0" err="1" smtClean="0"/>
              <a:t>n</a:t>
            </a:r>
            <a:r>
              <a:rPr lang="en-US" sz="1400" dirty="0" smtClean="0"/>
              <a:t> extends the single sentence boundary of </a:t>
            </a:r>
            <a:r>
              <a:rPr lang="en-US" sz="1400" i="1" dirty="0" smtClean="0"/>
              <a:t>sentence</a:t>
            </a:r>
            <a:r>
              <a:rPr lang="en-US" sz="1400" dirty="0" smtClean="0"/>
              <a:t> to also include the </a:t>
            </a:r>
            <a:r>
              <a:rPr lang="en-US" sz="1400" i="1" dirty="0" err="1" smtClean="0"/>
              <a:t>n</a:t>
            </a:r>
            <a:r>
              <a:rPr lang="en-US" sz="1400" dirty="0" smtClean="0"/>
              <a:t> </a:t>
            </a:r>
            <a:r>
              <a:rPr lang="en-US" sz="1400" dirty="0" err="1" smtClean="0"/>
              <a:t>preceeding</a:t>
            </a:r>
            <a:r>
              <a:rPr lang="en-US" sz="1400" dirty="0" smtClean="0"/>
              <a:t> and </a:t>
            </a:r>
            <a:r>
              <a:rPr lang="en-US" sz="1400" i="1" dirty="0" err="1" smtClean="0"/>
              <a:t>n</a:t>
            </a:r>
            <a:r>
              <a:rPr lang="en-US" sz="1400" dirty="0" smtClean="0"/>
              <a:t> following sentences, while also piecing all relevant sentences of a document together to generate 1 neighborhood per document.</a:t>
            </a:r>
          </a:p>
        </p:txBody>
      </p:sp>
      <p:grpSp>
        <p:nvGrpSpPr>
          <p:cNvPr id="10" name="Group 9"/>
          <p:cNvGrpSpPr/>
          <p:nvPr/>
        </p:nvGrpSpPr>
        <p:grpSpPr>
          <a:xfrm>
            <a:off x="6424669" y="82076"/>
            <a:ext cx="2344949" cy="274320"/>
            <a:chOff x="6424669" y="82076"/>
            <a:chExt cx="2344949" cy="274320"/>
          </a:xfrm>
        </p:grpSpPr>
        <p:pic>
          <p:nvPicPr>
            <p:cNvPr id="11" name="Picture 10"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methodology.jpg">
              <a:hlinkClick r:id="rId7" action="ppaction://hlinksldjump"/>
            </p:cNvPr>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data.jpg">
              <a:hlinkClick r:id="rId11" action="ppaction://hlinksldjump"/>
            </p:cNvPr>
            <p:cNvPicPr>
              <a:picLocks noChangeAspect="1"/>
            </p:cNvPicPr>
            <p:nvPr/>
          </p:nvPicPr>
          <p:blipFill>
            <a:blip r:embed="rId12">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7" name="Picture 16"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Models</a:t>
            </a:r>
            <a:endParaRPr lang="en-US" dirty="0"/>
          </a:p>
        </p:txBody>
      </p:sp>
      <p:sp>
        <p:nvSpPr>
          <p:cNvPr id="11" name="Content Placeholder 10"/>
          <p:cNvSpPr>
            <a:spLocks noGrp="1"/>
          </p:cNvSpPr>
          <p:nvPr>
            <p:ph sz="half" idx="1"/>
          </p:nvPr>
        </p:nvSpPr>
        <p:spPr>
          <a:xfrm>
            <a:off x="828675" y="3727123"/>
            <a:ext cx="3686175" cy="2445077"/>
          </a:xfrm>
        </p:spPr>
        <p:txBody>
          <a:bodyPr>
            <a:normAutofit lnSpcReduction="10000"/>
          </a:bodyPr>
          <a:lstStyle/>
          <a:p>
            <a:r>
              <a:rPr lang="en-US" dirty="0" smtClean="0"/>
              <a:t>Combine a deleted interpolation model (text space) with vector model (latent space) creates an ensemble model.</a:t>
            </a:r>
          </a:p>
          <a:p>
            <a:r>
              <a:rPr lang="en-US" dirty="0" smtClean="0"/>
              <a:t>Every ensemble model outperformed its respective individual components.</a:t>
            </a:r>
            <a:endParaRPr lang="en-US" dirty="0"/>
          </a:p>
        </p:txBody>
      </p:sp>
      <p:sp>
        <p:nvSpPr>
          <p:cNvPr id="12" name="Content Placeholder 11"/>
          <p:cNvSpPr>
            <a:spLocks noGrp="1"/>
          </p:cNvSpPr>
          <p:nvPr>
            <p:ph sz="half" idx="2"/>
          </p:nvPr>
        </p:nvSpPr>
        <p:spPr>
          <a:xfrm>
            <a:off x="4629150" y="3727123"/>
            <a:ext cx="3686175" cy="2445077"/>
          </a:xfrm>
        </p:spPr>
        <p:txBody>
          <a:bodyPr>
            <a:normAutofit lnSpcReduction="10000"/>
          </a:bodyPr>
          <a:lstStyle/>
          <a:p>
            <a:r>
              <a:rPr lang="en-US" b="1" dirty="0" smtClean="0"/>
              <a:t>Information gained from operating on text and operating in the latent vector space are highly complementary.</a:t>
            </a:r>
          </a:p>
          <a:p>
            <a:pPr lvl="1"/>
            <a:r>
              <a:rPr lang="en-US" dirty="0" smtClean="0"/>
              <a:t>Improvement to each will improve the resulting ensemble model.</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56</a:t>
            </a:fld>
            <a:endParaRPr lang="en-US" dirty="0"/>
          </a:p>
        </p:txBody>
      </p:sp>
      <p:pic>
        <p:nvPicPr>
          <p:cNvPr id="7" name="Picture 6" descr="average-ensembl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310878" y="1561138"/>
            <a:ext cx="4522244" cy="1933173"/>
          </a:xfrm>
          <a:prstGeom prst="rect">
            <a:avLst/>
          </a:prstGeom>
        </p:spPr>
      </p:pic>
      <p:sp>
        <p:nvSpPr>
          <p:cNvPr id="9" name="Content Placeholder 13"/>
          <p:cNvSpPr txBox="1">
            <a:spLocks/>
          </p:cNvSpPr>
          <p:nvPr/>
        </p:nvSpPr>
        <p:spPr>
          <a:xfrm>
            <a:off x="4629150" y="3727123"/>
            <a:ext cx="3686175" cy="244507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6424669" y="82076"/>
            <a:ext cx="2344949" cy="274320"/>
            <a:chOff x="6424669" y="82076"/>
            <a:chExt cx="2344949" cy="274320"/>
          </a:xfrm>
        </p:grpSpPr>
        <p:pic>
          <p:nvPicPr>
            <p:cNvPr id="13" name="Picture 12" descr="problem.jpg">
              <a:hlinkClick r:id="rId5" action="ppaction://hlinksldjump"/>
            </p:cNvPr>
            <p:cNvPicPr>
              <a:picLocks noChangeAspect="1"/>
            </p:cNvPicPr>
            <p:nvPr/>
          </p:nvPicPr>
          <p:blipFill>
            <a:blip r:embed="rId6">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a:hlinkClick r:id="rId7" action="ppaction://hlinksldjump"/>
            </p:cNvPr>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a:hlinkClick r:id="rId11" action="ppaction://hlinksldjump"/>
            </p:cNvPr>
            <p:cNvPicPr>
              <a:picLocks noChangeAspect="1"/>
            </p:cNvPicPr>
            <p:nvPr/>
          </p:nvPicPr>
          <p:blipFill>
            <a:blip r:embed="rId12">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7" name="Picture 16" descr="books.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500"/>
                                        <p:tgtEl>
                                          <p:spTgt spid="1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wipe(left)">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wipe(left)">
                                      <p:cBhvr>
                                        <p:cTn id="18" dur="500"/>
                                        <p:tgtEl>
                                          <p:spTgt spid="12">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a:t>
            </a:r>
            <a:r>
              <a:rPr lang="en-US" dirty="0" err="1" smtClean="0"/>
              <a:t>Coreference</a:t>
            </a:r>
            <a:r>
              <a:rPr lang="en-US" dirty="0" smtClean="0"/>
              <a:t> Resolution</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57</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oref.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200812" y="1700792"/>
            <a:ext cx="4742376" cy="1429520"/>
          </a:xfrm>
          <a:prstGeom prst="rect">
            <a:avLst/>
          </a:prstGeom>
        </p:spPr>
      </p:pic>
      <p:sp>
        <p:nvSpPr>
          <p:cNvPr id="15" name="Content Placeholder 10"/>
          <p:cNvSpPr>
            <a:spLocks noGrp="1"/>
          </p:cNvSpPr>
          <p:nvPr>
            <p:ph sz="half" idx="1"/>
          </p:nvPr>
        </p:nvSpPr>
        <p:spPr>
          <a:xfrm>
            <a:off x="828675" y="3373473"/>
            <a:ext cx="3686175" cy="2798727"/>
          </a:xfrm>
        </p:spPr>
        <p:txBody>
          <a:bodyPr>
            <a:normAutofit fontScale="85000" lnSpcReduction="20000"/>
          </a:bodyPr>
          <a:lstStyle/>
          <a:p>
            <a:r>
              <a:rPr lang="en-US" i="1" dirty="0" err="1" smtClean="0"/>
              <a:t>coref</a:t>
            </a:r>
            <a:r>
              <a:rPr lang="en-US" dirty="0" smtClean="0"/>
              <a:t> outperformed all tested windowing configurations.</a:t>
            </a:r>
          </a:p>
          <a:p>
            <a:r>
              <a:rPr lang="en-US" dirty="0" smtClean="0"/>
              <a:t>Improvement over </a:t>
            </a:r>
            <a:r>
              <a:rPr lang="en-US" i="1" dirty="0" smtClean="0"/>
              <a:t>win-1</a:t>
            </a:r>
            <a:r>
              <a:rPr lang="en-US" dirty="0" smtClean="0"/>
              <a:t> is not significant.</a:t>
            </a:r>
          </a:p>
          <a:p>
            <a:pPr lvl="1"/>
            <a:r>
              <a:rPr lang="en-US" i="1" dirty="0" err="1" smtClean="0"/>
              <a:t>coref</a:t>
            </a:r>
            <a:r>
              <a:rPr lang="en-US" i="1" dirty="0" smtClean="0"/>
              <a:t> </a:t>
            </a:r>
            <a:r>
              <a:rPr lang="en-US" dirty="0" smtClean="0"/>
              <a:t>and </a:t>
            </a:r>
            <a:r>
              <a:rPr lang="en-US" i="1" dirty="0" smtClean="0"/>
              <a:t>win-1 </a:t>
            </a:r>
            <a:r>
              <a:rPr lang="en-US" dirty="0" smtClean="0"/>
              <a:t>generate very similar neighborhoods (extracted roughly the same number of sentences relevant to </a:t>
            </a:r>
            <a:r>
              <a:rPr lang="en-US" i="1" dirty="0" smtClean="0"/>
              <a:t>chase</a:t>
            </a:r>
            <a:r>
              <a:rPr lang="en-US" dirty="0" smtClean="0"/>
              <a:t>).</a:t>
            </a:r>
          </a:p>
          <a:p>
            <a:r>
              <a:rPr lang="en-US" b="1" i="1" dirty="0" err="1" smtClean="0"/>
              <a:t>coref</a:t>
            </a:r>
            <a:r>
              <a:rPr lang="en-US" b="1" i="1" dirty="0" smtClean="0"/>
              <a:t> </a:t>
            </a:r>
            <a:r>
              <a:rPr lang="en-US" b="1" dirty="0" smtClean="0"/>
              <a:t>does not do worse + provides references to participants for downstream process.</a:t>
            </a:r>
            <a:endParaRPr lang="en-US" b="1" dirty="0"/>
          </a:p>
        </p:txBody>
      </p:sp>
      <p:pic>
        <p:nvPicPr>
          <p:cNvPr id="10" name="Picture 9" descr="coref-sentences.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5280971" y="4058076"/>
            <a:ext cx="2382533" cy="1429520"/>
          </a:xfrm>
          <a:prstGeom prst="rect">
            <a:avLst/>
          </a:prstGeom>
        </p:spPr>
      </p:pic>
      <p:grpSp>
        <p:nvGrpSpPr>
          <p:cNvPr id="11" name="Group 10"/>
          <p:cNvGrpSpPr/>
          <p:nvPr/>
        </p:nvGrpSpPr>
        <p:grpSpPr>
          <a:xfrm>
            <a:off x="6424669" y="82076"/>
            <a:ext cx="2344949" cy="274320"/>
            <a:chOff x="6424669" y="82076"/>
            <a:chExt cx="2344949" cy="274320"/>
          </a:xfrm>
        </p:grpSpPr>
        <p:pic>
          <p:nvPicPr>
            <p:cNvPr id="12" name="Picture 11" descr="problem.jpg">
              <a:hlinkClick r:id="rId7" action="ppaction://hlinksldjump"/>
            </p:cNvPr>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a:hlinkClick r:id="rId9" action="ppaction://hlinksldjump"/>
            </p:cNvPr>
            <p:cNvPicPr>
              <a:picLocks noChangeAspect="1"/>
            </p:cNvPicPr>
            <p:nvPr/>
          </p:nvPicPr>
          <p:blipFill>
            <a:blip r:embed="rId1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evaluation.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a:hlinkClick r:id="rId13" action="ppaction://hlinksldjump"/>
            </p:cNvPr>
            <p:cNvPicPr>
              <a:picLocks noChangeAspect="1"/>
            </p:cNvPicPr>
            <p:nvPr/>
          </p:nvPicPr>
          <p:blipFill>
            <a:blip r:embed="rId14">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8" name="Picture 17" descr="books.jpg">
              <a:hlinkClick r:id="rId15" action="ppaction://hlinksldjump"/>
            </p:cNvPr>
            <p:cNvPicPr>
              <a:picLocks noChangeAspect="1"/>
            </p:cNvPicPr>
            <p:nvPr/>
          </p:nvPicPr>
          <p:blipFill>
            <a:blip r:embed="rId16">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role labeling</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58</a:t>
            </a:fld>
            <a:endParaRPr lang="en-US" dirty="0"/>
          </a:p>
        </p:txBody>
      </p:sp>
      <p:pic>
        <p:nvPicPr>
          <p:cNvPr id="10" name="Picture 9" descr="srl-statistics-sample.pdf"/>
          <p:cNvPicPr>
            <a:picLocks noChangeAspect="1"/>
          </p:cNvPicPr>
          <p:nvPr/>
        </p:nvPicPr>
        <mc:AlternateContent xmlns:ma="http://schemas.microsoft.com/office/mac/drawingml/2008/main">
          <mc:Choice Requires="ma">
            <p:blipFill>
              <a:blip r:embed="rId2"/>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3"/>
              <a:stretch>
                <a:fillRect/>
              </a:stretch>
            </p:blipFill>
          </mc:Fallback>
        </mc:AlternateContent>
        <p:spPr>
          <a:xfrm>
            <a:off x="828675" y="3868210"/>
            <a:ext cx="3594100" cy="1219200"/>
          </a:xfrm>
          <a:prstGeom prst="rect">
            <a:avLst/>
          </a:prstGeom>
        </p:spPr>
      </p:pic>
      <p:pic>
        <p:nvPicPr>
          <p:cNvPr id="11" name="Picture 10" descr="srl-statistics-full.pdf"/>
          <p:cNvPicPr>
            <a:picLocks noChangeAspect="1"/>
          </p:cNvPicPr>
          <p:nvPr/>
        </p:nvPicPr>
        <mc:AlternateContent xmlns:ma="http://schemas.microsoft.com/office/mac/drawingml/2008/main">
          <mc:Choice Requires="ma">
            <p:blipFill>
              <a:blip r:embed="rId4"/>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5"/>
              <a:stretch>
                <a:fillRect/>
              </a:stretch>
            </p:blipFill>
          </mc:Fallback>
        </mc:AlternateContent>
        <p:spPr>
          <a:xfrm>
            <a:off x="4631186" y="3868210"/>
            <a:ext cx="3683000" cy="1219200"/>
          </a:xfrm>
          <a:prstGeom prst="rect">
            <a:avLst/>
          </a:prstGeom>
        </p:spPr>
      </p:pic>
      <p:pic>
        <p:nvPicPr>
          <p:cNvPr id="12" name="Picture 11" descr="average-srl.pdf"/>
          <p:cNvPicPr>
            <a:picLocks noChangeAspect="1"/>
          </p:cNvPicPr>
          <p:nvPr/>
        </p:nvPicPr>
        <mc:AlternateContent xmlns:ma="http://schemas.microsoft.com/office/mac/drawingml/2008/main">
          <mc:Choice Requires="ma">
            <p:blipFill>
              <a:blip r:embed="rId6"/>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7"/>
              <a:stretch>
                <a:fillRect/>
              </a:stretch>
            </p:blipFill>
          </mc:Fallback>
        </mc:AlternateContent>
        <p:spPr>
          <a:xfrm>
            <a:off x="2012613" y="1912055"/>
            <a:ext cx="5116073" cy="1139387"/>
          </a:xfrm>
          <a:prstGeom prst="rect">
            <a:avLst/>
          </a:prstGeom>
        </p:spPr>
      </p:pic>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 Combination Operators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59</a:t>
            </a:fld>
            <a:endParaRPr lang="en-US" dirty="0"/>
          </a:p>
        </p:txBody>
      </p:sp>
      <p:pic>
        <p:nvPicPr>
          <p:cNvPr id="9" name="Picture 8" descr="average-vector-op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012612" y="3051442"/>
            <a:ext cx="5116073" cy="1082654"/>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Content Placeholder 2"/>
          <p:cNvSpPr>
            <a:spLocks noGrp="1"/>
          </p:cNvSpPr>
          <p:nvPr>
            <p:ph idx="1"/>
          </p:nvPr>
        </p:nvSpPr>
        <p:spPr>
          <a:xfrm>
            <a:off x="828675" y="2640714"/>
            <a:ext cx="7486650" cy="3531485"/>
          </a:xfrm>
        </p:spPr>
        <p:txBody>
          <a:bodyPr>
            <a:normAutofit/>
          </a:bodyPr>
          <a:lstStyle/>
          <a:p>
            <a:pPr>
              <a:buNone/>
            </a:pPr>
            <a:endParaRPr lang="en-US" b="1" dirty="0" smtClean="0"/>
          </a:p>
          <a:p>
            <a:r>
              <a:rPr lang="en-US" b="1" dirty="0" smtClean="0"/>
              <a:t>Latent attributes </a:t>
            </a:r>
            <a:r>
              <a:rPr lang="en-US" dirty="0" smtClean="0"/>
              <a:t>are elements describing a scene that cannot be directly observed or extracted from the scene.</a:t>
            </a:r>
          </a:p>
          <a:p>
            <a:r>
              <a:rPr lang="en-US" dirty="0" smtClean="0"/>
              <a:t>Automatic identification of latent attributes is a challenging task.</a:t>
            </a:r>
          </a:p>
          <a:p>
            <a:pPr lvl="1"/>
            <a:r>
              <a:rPr lang="en-US" dirty="0" smtClean="0"/>
              <a:t>Machines do not have access to the same wisdom that humans do.</a:t>
            </a:r>
          </a:p>
          <a:p>
            <a:pPr lvl="1"/>
            <a:r>
              <a:rPr lang="en-US" dirty="0" smtClean="0"/>
              <a:t>It only knows what is told, e.g., that there is a chase and it might involve a child.</a:t>
            </a:r>
          </a:p>
          <a:p>
            <a:pPr lvl="1"/>
            <a:r>
              <a:rPr lang="en-US" dirty="0" smtClean="0"/>
              <a:t>So how to identify latent information?</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6</a:t>
            </a:fld>
            <a:endParaRPr lang="en-US" dirty="0"/>
          </a:p>
        </p:txBody>
      </p:sp>
      <p:sp>
        <p:nvSpPr>
          <p:cNvPr id="10" name="Content Placeholder 2"/>
          <p:cNvSpPr txBox="1">
            <a:spLocks/>
          </p:cNvSpPr>
          <p:nvPr/>
        </p:nvSpPr>
        <p:spPr>
          <a:xfrm>
            <a:off x="832099" y="1600200"/>
            <a:ext cx="7486650" cy="1040515"/>
          </a:xfrm>
          <a:prstGeom prst="rect">
            <a:avLst/>
          </a:prstGeom>
          <a:solidFill>
            <a:schemeClr val="bg1"/>
          </a:solidFill>
          <a:ln w="3175" cmpd="sng">
            <a:solidFill>
              <a:schemeClr val="tx1"/>
            </a:solidFill>
          </a:ln>
          <a:effectLst>
            <a:outerShdw blurRad="50800" dist="127000" dir="2700000" algn="tl" rotWithShape="0">
              <a:schemeClr val="tx1">
                <a:alpha val="43000"/>
              </a:schemeClr>
            </a:outerShdw>
          </a:effectLst>
        </p:spPr>
        <p:txBody>
          <a:bodyPr vert="horz" lIns="0" tIns="45720" rIns="0" bIns="45720" rtlCol="0">
            <a:normAutofit/>
          </a:bodyPr>
          <a:lstStyle/>
          <a:p>
            <a:pPr marL="228600" lvl="0" indent="-228600" defTabSz="914400">
              <a:lnSpc>
                <a:spcPct val="90000"/>
              </a:lnSpc>
              <a:spcBef>
                <a:spcPts val="1800"/>
              </a:spcBef>
              <a:defRPr/>
            </a:pP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mn-cs"/>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Identifying latent attributes from video scenes, with a </a:t>
            </a:r>
            <a:r>
              <a:rPr lang="en-US" sz="2000" b="1" i="1" dirty="0" smtClean="0">
                <a:effectLst>
                  <a:outerShdw blurRad="50800" dist="38100" dir="2700000" algn="br">
                    <a:srgbClr val="000000">
                      <a:alpha val="43000"/>
                    </a:srgbClr>
                  </a:outerShdw>
                </a:effectLst>
                <a:latin typeface="+mj-lt"/>
                <a:cs typeface=""/>
              </a:rPr>
              <a:t>focus on the mental states of activity participants,</a:t>
            </a:r>
            <a:r>
              <a:rPr kumimoji="0" lang="en-US" sz="2000" b="1" i="1" u="none" strike="noStrike" kern="1200" cap="none" spc="0" normalizeH="0" noProof="0" dirty="0" smtClean="0">
                <a:ln>
                  <a:noFill/>
                </a:ln>
                <a:effectLst>
                  <a:outerShdw blurRad="50800" dist="38100" dir="2700000" algn="br">
                    <a:srgbClr val="000000">
                      <a:alpha val="43000"/>
                    </a:srgbClr>
                  </a:outerShdw>
                </a:effectLst>
                <a:uLnTx/>
                <a:uFillTx/>
                <a:latin typeface="+mj-lt"/>
                <a:ea typeface="+mn-ea"/>
                <a:cs typeface=""/>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given </a:t>
            </a:r>
            <a:r>
              <a:rPr lang="en-US" sz="2000" b="1" i="1" noProof="0" dirty="0" smtClean="0">
                <a:effectLst>
                  <a:outerShdw blurRad="50800" dist="38100" dir="2700000" algn="br">
                    <a:srgbClr val="000000">
                      <a:alpha val="43000"/>
                    </a:srgbClr>
                  </a:outerShdw>
                </a:effectLst>
                <a:latin typeface="+mj-lt"/>
                <a:cs typeface=""/>
              </a:rPr>
              <a:t>some contextual information about the scenes.</a:t>
            </a:r>
            <a:endParaRPr kumimoji="0" lang="en-US" sz="2000" b="0" i="0"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endParaRPr>
          </a:p>
        </p:txBody>
      </p:sp>
      <p:grpSp>
        <p:nvGrpSpPr>
          <p:cNvPr id="7" name="Group 13"/>
          <p:cNvGrpSpPr/>
          <p:nvPr/>
        </p:nvGrpSpPr>
        <p:grpSpPr>
          <a:xfrm>
            <a:off x="6424669" y="82076"/>
            <a:ext cx="2344949" cy="274320"/>
            <a:chOff x="6424669" y="82076"/>
            <a:chExt cx="2344949" cy="274320"/>
          </a:xfrm>
        </p:grpSpPr>
        <p:pic>
          <p:nvPicPr>
            <p:cNvPr id="8" name="Picture 7" descr="problem.jpg">
              <a:hlinkClick r:id="rId3" action="ppaction://hlinksldjump"/>
            </p:cNvPr>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9" name="Picture 8" descr="methodology.jpg">
              <a:hlinkClick r:id="rId5" action="ppaction://hlinksldjump"/>
            </p:cNvPr>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60</a:t>
            </a:fld>
            <a:endParaRPr lang="en-US" dirty="0"/>
          </a:p>
        </p:txBody>
      </p:sp>
      <p:pic>
        <p:nvPicPr>
          <p:cNvPr id="9" name="Picture 8" descr="example-output-chase10.pdf"/>
          <p:cNvPicPr>
            <a:picLocks noChangeAspect="1"/>
          </p:cNvPicPr>
          <p:nvPr/>
        </p:nvPicPr>
        <mc:AlternateContent xmlns:ma="http://schemas.microsoft.com/office/mac/drawingml/2008/main">
          <mc:Choice Requires="ma">
            <p:blipFill>
              <a:blip r:embed="rId4"/>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5"/>
              <a:stretch>
                <a:fillRect/>
              </a:stretch>
            </p:blipFill>
          </mc:Fallback>
        </mc:AlternateContent>
        <p:spPr>
          <a:xfrm>
            <a:off x="665603" y="820950"/>
            <a:ext cx="5398577" cy="4552314"/>
          </a:xfrm>
          <a:prstGeom prst="rect">
            <a:avLst/>
          </a:prstGeom>
        </p:spPr>
      </p:pic>
      <p:sp>
        <p:nvSpPr>
          <p:cNvPr id="8" name="TextBox 7"/>
          <p:cNvSpPr txBox="1"/>
          <p:nvPr/>
        </p:nvSpPr>
        <p:spPr>
          <a:xfrm>
            <a:off x="7577770" y="4044187"/>
            <a:ext cx="863450" cy="307777"/>
          </a:xfrm>
          <a:prstGeom prst="rect">
            <a:avLst/>
          </a:prstGeom>
          <a:noFill/>
        </p:spPr>
        <p:txBody>
          <a:bodyPr wrap="none" rtlCol="0">
            <a:spAutoFit/>
          </a:bodyPr>
          <a:lstStyle/>
          <a:p>
            <a:r>
              <a:rPr lang="en-US" sz="1400" dirty="0" smtClean="0"/>
              <a:t>chase23</a:t>
            </a:r>
            <a:endParaRPr lang="en-US" sz="1400" dirty="0"/>
          </a:p>
        </p:txBody>
      </p:sp>
      <p:pic>
        <p:nvPicPr>
          <p:cNvPr id="10" name="chase23.mov">
            <a:hlinkClick r:id="" action="ppaction://media"/>
          </p:cNvPr>
          <p:cNvPicPr/>
          <p:nvPr>
            <a:videoFile r:link="rId1"/>
          </p:nvPr>
        </p:nvPicPr>
        <p:blipFill>
          <a:blip r:embed="rId6"/>
          <a:stretch>
            <a:fillRect/>
          </a:stretch>
        </p:blipFill>
        <p:spPr>
          <a:xfrm>
            <a:off x="5440776" y="4455045"/>
            <a:ext cx="3004760" cy="1690178"/>
          </a:xfrm>
          <a:prstGeom prst="rect">
            <a:avLst/>
          </a:prstGeom>
          <a:ln>
            <a:noFill/>
          </a:ln>
          <a:effectLst>
            <a:outerShdw blurRad="190500" algn="tl" rotWithShape="0">
              <a:srgbClr val="000000">
                <a:alpha val="70000"/>
              </a:srgbClr>
            </a:outerShdw>
          </a:effectLst>
        </p:spPr>
      </p:pic>
      <p:grpSp>
        <p:nvGrpSpPr>
          <p:cNvPr id="11" name="Group 10"/>
          <p:cNvGrpSpPr/>
          <p:nvPr/>
        </p:nvGrpSpPr>
        <p:grpSpPr>
          <a:xfrm>
            <a:off x="6424669" y="82076"/>
            <a:ext cx="2344949" cy="274320"/>
            <a:chOff x="6424669" y="82076"/>
            <a:chExt cx="2344949" cy="274320"/>
          </a:xfrm>
        </p:grpSpPr>
        <p:pic>
          <p:nvPicPr>
            <p:cNvPr id="12" name="Picture 11" descr="problem.jpg">
              <a:hlinkClick r:id="rId7" action="ppaction://hlinksldjump"/>
            </p:cNvPr>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methodology.jpg">
              <a:hlinkClick r:id="rId9" action="ppaction://hlinksldjump"/>
            </p:cNvPr>
            <p:cNvPicPr>
              <a:picLocks noChangeAspect="1"/>
            </p:cNvPicPr>
            <p:nvPr/>
          </p:nvPicPr>
          <p:blipFill>
            <a:blip r:embed="rId1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evaluation.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data.jpg">
              <a:hlinkClick r:id="rId13" action="ppaction://hlinksldjump"/>
            </p:cNvPr>
            <p:cNvPicPr>
              <a:picLocks noChangeAspect="1"/>
            </p:cNvPicPr>
            <p:nvPr/>
          </p:nvPicPr>
          <p:blipFill>
            <a:blip r:embed="rId14">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books.jpg">
              <a:hlinkClick r:id="rId15" action="ppaction://hlinksldjump"/>
            </p:cNvPr>
            <p:cNvPicPr>
              <a:picLocks noChangeAspect="1"/>
            </p:cNvPicPr>
            <p:nvPr/>
          </p:nvPicPr>
          <p:blipFill>
            <a:blip r:embed="rId16">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Approach</a:t>
            </a:r>
            <a:endParaRPr lang="en-US" dirty="0"/>
          </a:p>
        </p:txBody>
      </p:sp>
      <p:sp>
        <p:nvSpPr>
          <p:cNvPr id="3" name="Content Placeholder 2"/>
          <p:cNvSpPr>
            <a:spLocks noGrp="1"/>
          </p:cNvSpPr>
          <p:nvPr>
            <p:ph idx="1"/>
          </p:nvPr>
        </p:nvSpPr>
        <p:spPr>
          <a:xfrm>
            <a:off x="828675" y="2602639"/>
            <a:ext cx="4510291" cy="1397190"/>
          </a:xfrm>
        </p:spPr>
        <p:txBody>
          <a:bodyPr>
            <a:normAutofit lnSpcReduction="10000"/>
          </a:bodyPr>
          <a:lstStyle/>
          <a:p>
            <a:r>
              <a:rPr lang="en-US" dirty="0" smtClean="0"/>
              <a:t>Use explicit visual cues of videos to query large corpora, and from the resulting texts extract attributes that are latent in the videos, such as mental states.</a:t>
            </a:r>
            <a:endParaRPr lang="en-US" dirty="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7</a:t>
            </a:fld>
            <a:endParaRPr lang="en-US" dirty="0"/>
          </a:p>
        </p:txBody>
      </p:sp>
      <p:sp>
        <p:nvSpPr>
          <p:cNvPr id="7" name="Content Placeholder 2"/>
          <p:cNvSpPr txBox="1">
            <a:spLocks/>
          </p:cNvSpPr>
          <p:nvPr/>
        </p:nvSpPr>
        <p:spPr>
          <a:xfrm>
            <a:off x="832099" y="1600201"/>
            <a:ext cx="7486650" cy="769702"/>
          </a:xfrm>
          <a:prstGeom prst="rect">
            <a:avLst/>
          </a:prstGeom>
          <a:solidFill>
            <a:schemeClr val="bg1"/>
          </a:solidFill>
          <a:ln w="3175" cmpd="sng">
            <a:solidFill>
              <a:schemeClr val="tx1"/>
            </a:solidFill>
          </a:ln>
          <a:effectLst>
            <a:outerShdw blurRad="50800" dist="127000" dir="2700000" algn="tl" rotWithShape="0">
              <a:schemeClr val="tx1">
                <a:alpha val="43000"/>
              </a:schemeClr>
            </a:outerShdw>
          </a:effectLst>
        </p:spPr>
        <p:txBody>
          <a:bodyPr vert="horz" lIns="0" tIns="45720" rIns="0" bIns="45720" rtlCol="0">
            <a:normAutofit/>
          </a:bodyPr>
          <a:lstStyle/>
          <a:p>
            <a:pPr marL="228600" lvl="0" indent="-228600" defTabSz="914400">
              <a:lnSpc>
                <a:spcPct val="90000"/>
              </a:lnSpc>
              <a:spcBef>
                <a:spcPts val="1800"/>
              </a:spcBef>
              <a:defRPr/>
            </a:pP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mn-cs"/>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Attributes that are latent</a:t>
            </a:r>
            <a:r>
              <a:rPr kumimoji="0" lang="en-US" sz="2000" b="1" i="1" u="none" strike="noStrike" kern="1200" cap="none" spc="0" normalizeH="0" noProof="0" dirty="0" smtClean="0">
                <a:ln>
                  <a:noFill/>
                </a:ln>
                <a:effectLst>
                  <a:outerShdw blurRad="50800" dist="38100" dir="2700000" algn="br">
                    <a:srgbClr val="000000">
                      <a:alpha val="43000"/>
                    </a:srgbClr>
                  </a:outerShdw>
                </a:effectLst>
                <a:uLnTx/>
                <a:uFillTx/>
                <a:latin typeface="+mj-lt"/>
                <a:ea typeface="+mn-ea"/>
                <a:cs typeface=""/>
              </a:rPr>
              <a:t> in visual representation are often explicit in textual representation.</a:t>
            </a:r>
            <a:endParaRPr kumimoji="0" lang="en-US" sz="2000" b="0" i="0"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endParaRPr>
          </a:p>
        </p:txBody>
      </p:sp>
      <p:grpSp>
        <p:nvGrpSpPr>
          <p:cNvPr id="20" name="Group 19"/>
          <p:cNvGrpSpPr/>
          <p:nvPr/>
        </p:nvGrpSpPr>
        <p:grpSpPr>
          <a:xfrm>
            <a:off x="1062807" y="2602639"/>
            <a:ext cx="6961566" cy="3907526"/>
            <a:chOff x="677019" y="863231"/>
            <a:chExt cx="6961566" cy="3907526"/>
          </a:xfrm>
        </p:grpSpPr>
        <p:sp>
          <p:nvSpPr>
            <p:cNvPr id="21" name="Rectangle 20"/>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22" name="Magnetic Disk 21"/>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23" name="Process 22"/>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24" name="Document 23"/>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25" name="Document 24"/>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26" name="Down Arrow 25"/>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7" name="Straight Arrow Connector 26"/>
            <p:cNvCxnSpPr>
              <a:stCxn id="24" idx="3"/>
              <a:endCxn id="28"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Process 27"/>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29" name="Multidocument 28"/>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30" name="Straight Arrow Connector 29"/>
            <p:cNvCxnSpPr>
              <a:stCxn id="29" idx="3"/>
              <a:endCxn id="23"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3"/>
              <a:endCxn id="29"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2"/>
              <a:endCxn id="25"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6424669" y="82076"/>
            <a:ext cx="2344949" cy="274320"/>
            <a:chOff x="6424669" y="82076"/>
            <a:chExt cx="2344949" cy="274320"/>
          </a:xfrm>
        </p:grpSpPr>
        <p:pic>
          <p:nvPicPr>
            <p:cNvPr id="43" name="Picture 42" descr="problem.jpg">
              <a:hlinkClick r:id="rId3" action="ppaction://hlinksldjump"/>
            </p:cNvPr>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44" name="Picture 43" descr="methodology.jpg">
              <a:hlinkClick r:id="rId5" action="ppaction://hlinksldjump"/>
            </p:cNvPr>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5" name="Picture 4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6" name="Picture 45"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7" name="Picture 4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Datasets</a:t>
            </a:r>
            <a:endParaRPr lang="en-US" dirty="0"/>
          </a:p>
        </p:txBody>
      </p:sp>
      <p:sp>
        <p:nvSpPr>
          <p:cNvPr id="3" name="Content Placeholder 2"/>
          <p:cNvSpPr>
            <a:spLocks noGrp="1"/>
          </p:cNvSpPr>
          <p:nvPr>
            <p:ph idx="1"/>
          </p:nvPr>
        </p:nvSpPr>
        <p:spPr/>
        <p:txBody>
          <a:bodyPr>
            <a:normAutofit/>
          </a:bodyPr>
          <a:lstStyle/>
          <a:p>
            <a:r>
              <a:rPr lang="en-US" dirty="0" smtClean="0"/>
              <a:t>Generated 2 datasets: </a:t>
            </a:r>
            <a:r>
              <a:rPr lang="en-US" i="1" dirty="0" smtClean="0"/>
              <a:t>chase </a:t>
            </a:r>
            <a:r>
              <a:rPr lang="en-US" dirty="0" smtClean="0"/>
              <a:t>(26)</a:t>
            </a:r>
            <a:r>
              <a:rPr lang="en-US" i="1" dirty="0" smtClean="0"/>
              <a:t> </a:t>
            </a:r>
            <a:r>
              <a:rPr lang="en-US" dirty="0" smtClean="0"/>
              <a:t>and </a:t>
            </a:r>
            <a:r>
              <a:rPr lang="en-US" i="1" dirty="0" smtClean="0"/>
              <a:t>hug </a:t>
            </a:r>
            <a:r>
              <a:rPr lang="en-US" dirty="0" smtClean="0"/>
              <a:t>(45)</a:t>
            </a:r>
          </a:p>
          <a:p>
            <a:endParaRPr lang="en-US" i="1" dirty="0" smtClean="0"/>
          </a:p>
          <a:p>
            <a:endParaRPr lang="en-US" i="1" dirty="0" smtClean="0"/>
          </a:p>
          <a:p>
            <a:endParaRPr lang="en-US" i="1" dirty="0" smtClean="0"/>
          </a:p>
          <a:p>
            <a:endParaRPr lang="en-US" i="1" dirty="0" smtClean="0"/>
          </a:p>
          <a:p>
            <a:endParaRPr lang="en-US" i="1" dirty="0" smtClean="0"/>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8</a:t>
            </a:fld>
            <a:endParaRPr lang="en-US" dirty="0"/>
          </a:p>
        </p:txBody>
      </p:sp>
      <p:grpSp>
        <p:nvGrpSpPr>
          <p:cNvPr id="10" name="Group 14"/>
          <p:cNvGrpSpPr/>
          <p:nvPr/>
        </p:nvGrpSpPr>
        <p:grpSpPr>
          <a:xfrm>
            <a:off x="830956" y="2406136"/>
            <a:ext cx="7483230" cy="2739961"/>
            <a:chOff x="1350992" y="2029177"/>
            <a:chExt cx="6467335" cy="2367994"/>
          </a:xfrm>
        </p:grpSpPr>
        <p:grpSp>
          <p:nvGrpSpPr>
            <p:cNvPr id="14" name="Group 9"/>
            <p:cNvGrpSpPr/>
            <p:nvPr/>
          </p:nvGrpSpPr>
          <p:grpSpPr>
            <a:xfrm>
              <a:off x="1350993" y="2029177"/>
              <a:ext cx="6457175" cy="1191547"/>
              <a:chOff x="1350993" y="2029177"/>
              <a:chExt cx="6457175" cy="1191547"/>
            </a:xfrm>
          </p:grpSpPr>
          <p:pic>
            <p:nvPicPr>
              <p:cNvPr id="7" name="Picture 6" descr="screenshot-chase1.png"/>
              <p:cNvPicPr>
                <a:picLocks noChangeAspect="1"/>
              </p:cNvPicPr>
              <p:nvPr/>
            </p:nvPicPr>
            <p:blipFill>
              <a:blip r:embed="rId3"/>
              <a:stretch>
                <a:fillRect/>
              </a:stretch>
            </p:blipFill>
            <p:spPr>
              <a:xfrm>
                <a:off x="1350993" y="2029177"/>
                <a:ext cx="2145050" cy="1176102"/>
              </a:xfrm>
              <a:prstGeom prst="rect">
                <a:avLst/>
              </a:prstGeom>
              <a:ln>
                <a:noFill/>
              </a:ln>
              <a:effectLst>
                <a:outerShdw blurRad="292100" dist="139700" dir="2700000" algn="tl" rotWithShape="0">
                  <a:srgbClr val="333333">
                    <a:alpha val="65000"/>
                  </a:srgbClr>
                </a:outerShdw>
              </a:effectLst>
            </p:spPr>
          </p:pic>
          <p:pic>
            <p:nvPicPr>
              <p:cNvPr id="8" name="Picture 7" descr="screenshot-chase2.png"/>
              <p:cNvPicPr>
                <a:picLocks noChangeAspect="1"/>
              </p:cNvPicPr>
              <p:nvPr/>
            </p:nvPicPr>
            <p:blipFill>
              <a:blip r:embed="rId4"/>
              <a:stretch>
                <a:fillRect/>
              </a:stretch>
            </p:blipFill>
            <p:spPr>
              <a:xfrm>
                <a:off x="3496670" y="2029177"/>
                <a:ext cx="2147810" cy="1176102"/>
              </a:xfrm>
              <a:prstGeom prst="rect">
                <a:avLst/>
              </a:prstGeom>
              <a:ln>
                <a:noFill/>
              </a:ln>
              <a:effectLst>
                <a:outerShdw blurRad="292100" dist="139700" dir="2700000" algn="tl" rotWithShape="0">
                  <a:srgbClr val="333333">
                    <a:alpha val="65000"/>
                  </a:srgbClr>
                </a:outerShdw>
              </a:effectLst>
            </p:spPr>
          </p:pic>
          <p:pic>
            <p:nvPicPr>
              <p:cNvPr id="9" name="Picture 8" descr="screenshot-chase3.png"/>
              <p:cNvPicPr>
                <a:picLocks noChangeAspect="1"/>
              </p:cNvPicPr>
              <p:nvPr/>
            </p:nvPicPr>
            <p:blipFill>
              <a:blip r:embed="rId5"/>
              <a:stretch>
                <a:fillRect/>
              </a:stretch>
            </p:blipFill>
            <p:spPr>
              <a:xfrm>
                <a:off x="5644480" y="2029177"/>
                <a:ext cx="2163688" cy="1191547"/>
              </a:xfrm>
              <a:prstGeom prst="rect">
                <a:avLst/>
              </a:prstGeom>
              <a:ln>
                <a:noFill/>
              </a:ln>
              <a:effectLst>
                <a:outerShdw blurRad="292100" dist="139700" dir="2700000" algn="tl" rotWithShape="0">
                  <a:srgbClr val="333333">
                    <a:alpha val="65000"/>
                  </a:srgbClr>
                </a:outerShdw>
              </a:effectLst>
            </p:spPr>
          </p:pic>
        </p:grpSp>
        <p:grpSp>
          <p:nvGrpSpPr>
            <p:cNvPr id="15" name="Group 13"/>
            <p:cNvGrpSpPr/>
            <p:nvPr/>
          </p:nvGrpSpPr>
          <p:grpSpPr>
            <a:xfrm>
              <a:off x="1350992" y="3205279"/>
              <a:ext cx="6467335" cy="1191892"/>
              <a:chOff x="1350992" y="3205279"/>
              <a:chExt cx="6467335" cy="1191892"/>
            </a:xfrm>
          </p:grpSpPr>
          <p:pic>
            <p:nvPicPr>
              <p:cNvPr id="11" name="Picture 10" descr="screenshot-hug1.png"/>
              <p:cNvPicPr>
                <a:picLocks noChangeAspect="1"/>
              </p:cNvPicPr>
              <p:nvPr/>
            </p:nvPicPr>
            <p:blipFill>
              <a:blip r:embed="rId6"/>
              <a:stretch>
                <a:fillRect/>
              </a:stretch>
            </p:blipFill>
            <p:spPr>
              <a:xfrm>
                <a:off x="1350992" y="3220724"/>
                <a:ext cx="2145677" cy="1176446"/>
              </a:xfrm>
              <a:prstGeom prst="rect">
                <a:avLst/>
              </a:prstGeom>
            </p:spPr>
          </p:pic>
          <p:pic>
            <p:nvPicPr>
              <p:cNvPr id="12" name="Picture 11" descr="screenshot-hug2.png"/>
              <p:cNvPicPr>
                <a:picLocks noChangeAspect="1"/>
              </p:cNvPicPr>
              <p:nvPr/>
            </p:nvPicPr>
            <p:blipFill>
              <a:blip r:embed="rId7"/>
              <a:stretch>
                <a:fillRect/>
              </a:stretch>
            </p:blipFill>
            <p:spPr>
              <a:xfrm>
                <a:off x="3496670" y="3220725"/>
                <a:ext cx="2142335" cy="1176446"/>
              </a:xfrm>
              <a:prstGeom prst="rect">
                <a:avLst/>
              </a:prstGeom>
            </p:spPr>
          </p:pic>
          <p:pic>
            <p:nvPicPr>
              <p:cNvPr id="13" name="Picture 12" descr="screenshot-hug3.png"/>
              <p:cNvPicPr>
                <a:picLocks noChangeAspect="1"/>
              </p:cNvPicPr>
              <p:nvPr/>
            </p:nvPicPr>
            <p:blipFill>
              <a:blip r:embed="rId8"/>
              <a:stretch>
                <a:fillRect/>
              </a:stretch>
            </p:blipFill>
            <p:spPr>
              <a:xfrm>
                <a:off x="5644480" y="3205279"/>
                <a:ext cx="2173847" cy="1191891"/>
              </a:xfrm>
              <a:prstGeom prst="rect">
                <a:avLst/>
              </a:prstGeom>
            </p:spPr>
          </p:pic>
        </p:grpSp>
      </p:grpSp>
      <p:grpSp>
        <p:nvGrpSpPr>
          <p:cNvPr id="16" name="Group 21"/>
          <p:cNvGrpSpPr/>
          <p:nvPr/>
        </p:nvGrpSpPr>
        <p:grpSpPr>
          <a:xfrm>
            <a:off x="6424669" y="82076"/>
            <a:ext cx="2344949" cy="274320"/>
            <a:chOff x="6424669" y="82076"/>
            <a:chExt cx="2344949" cy="274320"/>
          </a:xfrm>
        </p:grpSpPr>
        <p:pic>
          <p:nvPicPr>
            <p:cNvPr id="23" name="Picture 22" descr="problem.jpg">
              <a:hlinkClick r:id="rId9" action="ppaction://hlinksldjump"/>
            </p:cNvPr>
            <p:cNvPicPr>
              <a:picLocks noChangeAspect="1"/>
            </p:cNvPicPr>
            <p:nvPr/>
          </p:nvPicPr>
          <p:blipFill>
            <a:blip r:embed="rId10">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4" name="Picture 23" descr="methodology.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5" name="Picture 24" descr="evaluation.jpg">
              <a:hlinkClick r:id="rId13" action="ppaction://hlinksldjump"/>
            </p:cNvPr>
            <p:cNvPicPr>
              <a:picLocks noChangeAspect="1"/>
            </p:cNvPicPr>
            <p:nvPr/>
          </p:nvPicPr>
          <p:blipFill>
            <a:blip r:embed="rId14">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6" name="Picture 25" descr="data.jpg">
              <a:hlinkClick r:id="rId15" action="ppaction://hlinksldjump"/>
            </p:cNvPr>
            <p:cNvPicPr>
              <a:picLocks noChangeAspect="1"/>
            </p:cNvPicPr>
            <p:nvPr/>
          </p:nvPicPr>
          <p:blipFill>
            <a:blip r:embed="rId1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7" name="Picture 26" descr="books.jpg">
              <a:hlinkClick r:id="rId17" action="ppaction://hlinksldjump"/>
            </p:cNvPr>
            <p:cNvPicPr>
              <a:picLocks noChangeAspect="1"/>
            </p:cNvPicPr>
            <p:nvPr/>
          </p:nvPicPr>
          <p:blipFill>
            <a:blip r:embed="rId18">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Annotations</a:t>
            </a:r>
            <a:endParaRPr lang="en-US" dirty="0"/>
          </a:p>
        </p:txBody>
      </p:sp>
      <p:sp>
        <p:nvSpPr>
          <p:cNvPr id="3" name="Content Placeholder 2"/>
          <p:cNvSpPr>
            <a:spLocks noGrp="1"/>
          </p:cNvSpPr>
          <p:nvPr>
            <p:ph idx="1"/>
          </p:nvPr>
        </p:nvSpPr>
        <p:spPr/>
        <p:txBody>
          <a:bodyPr>
            <a:normAutofit/>
          </a:bodyPr>
          <a:lstStyle/>
          <a:p>
            <a:r>
              <a:rPr lang="en-US" dirty="0" smtClean="0"/>
              <a:t>Used </a:t>
            </a:r>
            <a:r>
              <a:rPr lang="en-US" dirty="0" err="1" smtClean="0"/>
              <a:t>MTurk</a:t>
            </a:r>
            <a:r>
              <a:rPr lang="en-US" dirty="0" smtClean="0"/>
              <a:t> to generate ground-truth annotations</a:t>
            </a:r>
          </a:p>
          <a:p>
            <a:r>
              <a:rPr lang="en-US" dirty="0" smtClean="0"/>
              <a:t>Annotate mental states of actors </a:t>
            </a:r>
            <a:r>
              <a:rPr lang="en-US" dirty="0" err="1" smtClean="0">
                <a:sym typeface="Wingdings"/>
              </a:rPr>
              <a:t></a:t>
            </a:r>
            <a:r>
              <a:rPr lang="en-US" dirty="0" smtClean="0">
                <a:sym typeface="Wingdings"/>
              </a:rPr>
              <a:t> Use as gold-standard set for evaluation</a:t>
            </a:r>
          </a:p>
          <a:p>
            <a:pPr lvl="1"/>
            <a:r>
              <a:rPr lang="en-US" dirty="0" smtClean="0">
                <a:sym typeface="Wingdings"/>
              </a:rPr>
              <a:t>Ask 10 workers, aggregate results to form frequency distribution</a:t>
            </a:r>
          </a:p>
          <a:p>
            <a:r>
              <a:rPr lang="en-US" dirty="0" smtClean="0">
                <a:sym typeface="Wingdings"/>
              </a:rPr>
              <a:t>Annotate visual cues – humans as proxy for human-level detection system</a:t>
            </a:r>
          </a:p>
          <a:p>
            <a:pPr lvl="1"/>
            <a:r>
              <a:rPr lang="en-US" dirty="0" smtClean="0">
                <a:sym typeface="Wingdings"/>
              </a:rPr>
              <a:t>Select from predefined list of tags (e.g., policeman, children, walk, run, etc.)</a:t>
            </a:r>
          </a:p>
          <a:p>
            <a:pPr lvl="1"/>
            <a:r>
              <a:rPr lang="en-US" dirty="0" smtClean="0">
                <a:sym typeface="Wingdings"/>
              </a:rPr>
              <a:t>Input into system as contextual knowledge about the scene</a:t>
            </a:r>
          </a:p>
        </p:txBody>
      </p:sp>
      <p:sp>
        <p:nvSpPr>
          <p:cNvPr id="4" name="Date Placeholder 3"/>
          <p:cNvSpPr>
            <a:spLocks noGrp="1"/>
          </p:cNvSpPr>
          <p:nvPr>
            <p:ph type="dt" sz="half" idx="10"/>
          </p:nvPr>
        </p:nvSpPr>
        <p:spPr/>
        <p:txBody>
          <a:bodyPr/>
          <a:lstStyle/>
          <a:p>
            <a:r>
              <a:rPr lang="en-US" smtClean="0"/>
              <a:t>April 30, 2014</a:t>
            </a:r>
            <a:endParaRPr lang="en-US"/>
          </a:p>
        </p:txBody>
      </p:sp>
      <p:sp>
        <p:nvSpPr>
          <p:cNvPr id="5" name="Footer Placeholder 4"/>
          <p:cNvSpPr>
            <a:spLocks noGrp="1"/>
          </p:cNvSpPr>
          <p:nvPr>
            <p:ph type="ftr" sz="quarter" idx="11"/>
          </p:nvPr>
        </p:nvSpPr>
        <p:spPr/>
        <p:txBody>
          <a:bodyPr/>
          <a:lstStyle/>
          <a:p>
            <a:r>
              <a:rPr lang="en-US" smtClean="0"/>
              <a:t>Anh Tran - Dissertation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9</a:t>
            </a:fld>
            <a:endParaRPr lang="en-US" dirty="0"/>
          </a:p>
        </p:txBody>
      </p:sp>
      <p:grpSp>
        <p:nvGrpSpPr>
          <p:cNvPr id="22" name="Group 21"/>
          <p:cNvGrpSpPr/>
          <p:nvPr/>
        </p:nvGrpSpPr>
        <p:grpSpPr>
          <a:xfrm>
            <a:off x="6424669" y="82076"/>
            <a:ext cx="2344949" cy="274320"/>
            <a:chOff x="6424669" y="82076"/>
            <a:chExt cx="2344949" cy="274320"/>
          </a:xfrm>
        </p:grpSpPr>
        <p:pic>
          <p:nvPicPr>
            <p:cNvPr id="23" name="Picture 22" descr="problem.jpg">
              <a:hlinkClick r:id="rId3" action="ppaction://hlinksldjump"/>
            </p:cNvPr>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4" name="Picture 23" descr="methodology.jpg">
              <a:hlinkClick r:id="rId5" action="ppaction://hlinksldjump"/>
            </p:cNvPr>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5" name="Picture 24" descr="evaluation.jpg">
              <a:hlinkClick r:id="rId7" action="ppaction://hlinksldjump"/>
            </p:cNvPr>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6" name="Picture 25" descr="data.jpg">
              <a:hlinkClick r:id="rId9" action="ppaction://hlinksldjump"/>
            </p:cNvPr>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7" name="Picture 26" descr="books.jpg">
              <a:hlinkClick r:id="rId11" action="ppaction://hlinksldjump"/>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xmlns:a="http://schemas.openxmlformats.org/drawingml/2006/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16397</TotalTime>
  <Words>11895</Words>
  <Application>Microsoft Macintosh PowerPoint</Application>
  <PresentationFormat>On-screen Show (4:3)</PresentationFormat>
  <Paragraphs>1086</Paragraphs>
  <Slides>60</Slides>
  <Notes>55</Notes>
  <HiddenSlides>0</HiddenSlides>
  <MMClips>4</MMClips>
  <ScaleCrop>false</ScaleCrop>
  <HeadingPairs>
    <vt:vector size="4" baseType="variant">
      <vt:variant>
        <vt:lpstr>Design Template</vt:lpstr>
      </vt:variant>
      <vt:variant>
        <vt:i4>1</vt:i4>
      </vt:variant>
      <vt:variant>
        <vt:lpstr>Slide Titles</vt:lpstr>
      </vt:variant>
      <vt:variant>
        <vt:i4>60</vt:i4>
      </vt:variant>
    </vt:vector>
  </HeadingPairs>
  <TitlesOfParts>
    <vt:vector size="61" baseType="lpstr">
      <vt:lpstr>Academic Literature 16x9</vt:lpstr>
      <vt:lpstr>Identifying Latent Attributes from Video Scenes Using Knowledge Acquired From Large Collections of Text Documents</vt:lpstr>
      <vt:lpstr>Outline</vt:lpstr>
      <vt:lpstr>Slide 3</vt:lpstr>
      <vt:lpstr>Motivation</vt:lpstr>
      <vt:lpstr>Motivation: Surveillance Application</vt:lpstr>
      <vt:lpstr>Problem Definition</vt:lpstr>
      <vt:lpstr>The Approach</vt:lpstr>
      <vt:lpstr>Video Datasets</vt:lpstr>
      <vt:lpstr>Video Annotations</vt:lpstr>
      <vt:lpstr>Video Annotations</vt:lpstr>
      <vt:lpstr>Text Corpora</vt:lpstr>
      <vt:lpstr>Slide 12</vt:lpstr>
      <vt:lpstr>System Overview</vt:lpstr>
      <vt:lpstr>Seed Set of Mental State Labels</vt:lpstr>
      <vt:lpstr>Actor Types</vt:lpstr>
      <vt:lpstr>Neighborhood Models</vt:lpstr>
      <vt:lpstr>Vector Space with Back-off Linear Interpolation</vt:lpstr>
      <vt:lpstr>Vector Space with Back-off Linear Interpolation</vt:lpstr>
      <vt:lpstr>Vector Space with Back-off Linear Interpolation</vt:lpstr>
      <vt:lpstr>Sentence Co-occurrence with Deleted Interpolation</vt:lpstr>
      <vt:lpstr>Sentence Co-occurrence with Deleted Interpolation</vt:lpstr>
      <vt:lpstr>Event-centric with Deleted Interpolation</vt:lpstr>
      <vt:lpstr>Slide 23</vt:lpstr>
      <vt:lpstr>Slide 24</vt:lpstr>
      <vt:lpstr>Evaluation</vt:lpstr>
      <vt:lpstr>Known Distribution Similarity Measures</vt:lpstr>
      <vt:lpstr>Constrained Weighted Similarity-Aligned F1</vt:lpstr>
      <vt:lpstr>Constrained Weighted Similarity-Aligned F1</vt:lpstr>
      <vt:lpstr>Constrained Weighted Similarity-Aligned F1</vt:lpstr>
      <vt:lpstr>Slide 30</vt:lpstr>
      <vt:lpstr>Evaluation Procedure</vt:lpstr>
      <vt:lpstr>Mental State Identification in Chase Videos</vt:lpstr>
      <vt:lpstr>Mental State Identification in Chase Videos</vt:lpstr>
      <vt:lpstr>Limitation: Biases in Underlying Data</vt:lpstr>
      <vt:lpstr>Limitations: Biases in Underlying Data</vt:lpstr>
      <vt:lpstr>Actor-specific Mental State Identification</vt:lpstr>
      <vt:lpstr>Mental State Identification in Hug Videos</vt:lpstr>
      <vt:lpstr>Mental State Identification in Hug Videos</vt:lpstr>
      <vt:lpstr>Slide 39</vt:lpstr>
      <vt:lpstr>Slide 40</vt:lpstr>
      <vt:lpstr>Conclusions</vt:lpstr>
      <vt:lpstr>Future Work</vt:lpstr>
      <vt:lpstr>Acknowledgements</vt:lpstr>
      <vt:lpstr>The End</vt:lpstr>
      <vt:lpstr>Related Work</vt:lpstr>
      <vt:lpstr>References</vt:lpstr>
      <vt:lpstr>Backup Slides</vt:lpstr>
      <vt:lpstr>Slide 48</vt:lpstr>
      <vt:lpstr>Slide 49</vt:lpstr>
      <vt:lpstr>Slide 50</vt:lpstr>
      <vt:lpstr>Slide 51</vt:lpstr>
      <vt:lpstr>Slide 52</vt:lpstr>
      <vt:lpstr>Slide 53</vt:lpstr>
      <vt:lpstr>Mental State Identification in Chase Videos</vt:lpstr>
      <vt:lpstr>Effectiveness of Coreference Resolution</vt:lpstr>
      <vt:lpstr>Ensemble Models</vt:lpstr>
      <vt:lpstr>Effectiveness of Coreference Resolution</vt:lpstr>
      <vt:lpstr>Semantic role labeling</vt:lpstr>
      <vt:lpstr>Vectors Combination Operators</vt:lpstr>
      <vt:lpstr>Slide 60</vt:lpstr>
    </vt:vector>
  </TitlesOfParts>
  <Company>Univ of Arizona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Anh Tran</dc:creator>
  <cp:lastModifiedBy>Anh Tran</cp:lastModifiedBy>
  <cp:revision>2198</cp:revision>
  <dcterms:created xsi:type="dcterms:W3CDTF">2014-08-12T22:28:31Z</dcterms:created>
  <dcterms:modified xsi:type="dcterms:W3CDTF">2014-08-12T22:30:18Z</dcterms:modified>
</cp:coreProperties>
</file>